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1"/>
  </p:sldMasterIdLst>
  <p:notesMasterIdLst>
    <p:notesMasterId r:id="rId33"/>
  </p:notesMasterIdLst>
  <p:sldIdLst>
    <p:sldId id="256" r:id="rId2"/>
    <p:sldId id="258" r:id="rId3"/>
    <p:sldId id="277" r:id="rId4"/>
    <p:sldId id="259" r:id="rId5"/>
    <p:sldId id="260" r:id="rId6"/>
    <p:sldId id="262" r:id="rId7"/>
    <p:sldId id="261" r:id="rId8"/>
    <p:sldId id="279" r:id="rId9"/>
    <p:sldId id="263" r:id="rId10"/>
    <p:sldId id="264" r:id="rId11"/>
    <p:sldId id="265" r:id="rId12"/>
    <p:sldId id="266" r:id="rId13"/>
    <p:sldId id="268" r:id="rId14"/>
    <p:sldId id="280" r:id="rId15"/>
    <p:sldId id="267" r:id="rId16"/>
    <p:sldId id="270" r:id="rId17"/>
    <p:sldId id="271" r:id="rId18"/>
    <p:sldId id="269" r:id="rId19"/>
    <p:sldId id="281" r:id="rId20"/>
    <p:sldId id="272" r:id="rId21"/>
    <p:sldId id="273" r:id="rId22"/>
    <p:sldId id="274" r:id="rId23"/>
    <p:sldId id="275" r:id="rId24"/>
    <p:sldId id="284" r:id="rId25"/>
    <p:sldId id="285" r:id="rId26"/>
    <p:sldId id="286" r:id="rId27"/>
    <p:sldId id="287" r:id="rId28"/>
    <p:sldId id="288" r:id="rId29"/>
    <p:sldId id="289" r:id="rId30"/>
    <p:sldId id="290"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092EC-E1C0-4970-AB1A-8DEA6BCB7726}" v="35" dt="2022-02-26T07:26:22.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tierrez, Silvana" userId="0ea4c2b9-0eb2-4461-9337-00d97db16ca4" providerId="ADAL" clId="{964092EC-E1C0-4970-AB1A-8DEA6BCB7726}"/>
    <pc:docChg chg="undo custSel addSld delSld modSld">
      <pc:chgData name="Gutierrez, Silvana" userId="0ea4c2b9-0eb2-4461-9337-00d97db16ca4" providerId="ADAL" clId="{964092EC-E1C0-4970-AB1A-8DEA6BCB7726}" dt="2022-02-26T07:26:29.437" v="681" actId="1076"/>
      <pc:docMkLst>
        <pc:docMk/>
      </pc:docMkLst>
      <pc:sldChg chg="del delDesignElem">
        <pc:chgData name="Gutierrez, Silvana" userId="0ea4c2b9-0eb2-4461-9337-00d97db16ca4" providerId="ADAL" clId="{964092EC-E1C0-4970-AB1A-8DEA6BCB7726}" dt="2022-02-26T06:45:36.346" v="1" actId="47"/>
        <pc:sldMkLst>
          <pc:docMk/>
          <pc:sldMk cId="3215971316" sldId="282"/>
        </pc:sldMkLst>
      </pc:sldChg>
      <pc:sldChg chg="del">
        <pc:chgData name="Gutierrez, Silvana" userId="0ea4c2b9-0eb2-4461-9337-00d97db16ca4" providerId="ADAL" clId="{964092EC-E1C0-4970-AB1A-8DEA6BCB7726}" dt="2022-02-26T06:45:39.157" v="2" actId="47"/>
        <pc:sldMkLst>
          <pc:docMk/>
          <pc:sldMk cId="134564160" sldId="283"/>
        </pc:sldMkLst>
      </pc:sldChg>
      <pc:sldChg chg="modSp mod">
        <pc:chgData name="Gutierrez, Silvana" userId="0ea4c2b9-0eb2-4461-9337-00d97db16ca4" providerId="ADAL" clId="{964092EC-E1C0-4970-AB1A-8DEA6BCB7726}" dt="2022-02-26T06:45:57.283" v="32" actId="20577"/>
        <pc:sldMkLst>
          <pc:docMk/>
          <pc:sldMk cId="2422675428" sldId="284"/>
        </pc:sldMkLst>
        <pc:spChg chg="mod">
          <ac:chgData name="Gutierrez, Silvana" userId="0ea4c2b9-0eb2-4461-9337-00d97db16ca4" providerId="ADAL" clId="{964092EC-E1C0-4970-AB1A-8DEA6BCB7726}" dt="2022-02-26T06:45:57.283" v="32" actId="20577"/>
          <ac:spMkLst>
            <pc:docMk/>
            <pc:sldMk cId="2422675428" sldId="284"/>
            <ac:spMk id="2" creationId="{B532A08F-DBC7-4707-934B-0A701D6566B8}"/>
          </ac:spMkLst>
        </pc:spChg>
      </pc:sldChg>
      <pc:sldChg chg="addSp delSp modSp mod">
        <pc:chgData name="Gutierrez, Silvana" userId="0ea4c2b9-0eb2-4461-9337-00d97db16ca4" providerId="ADAL" clId="{964092EC-E1C0-4970-AB1A-8DEA6BCB7726}" dt="2022-02-26T07:01:44.528" v="352" actId="403"/>
        <pc:sldMkLst>
          <pc:docMk/>
          <pc:sldMk cId="3320863766" sldId="285"/>
        </pc:sldMkLst>
        <pc:spChg chg="mod">
          <ac:chgData name="Gutierrez, Silvana" userId="0ea4c2b9-0eb2-4461-9337-00d97db16ca4" providerId="ADAL" clId="{964092EC-E1C0-4970-AB1A-8DEA6BCB7726}" dt="2022-02-26T06:46:12.536" v="46" actId="20577"/>
          <ac:spMkLst>
            <pc:docMk/>
            <pc:sldMk cId="3320863766" sldId="285"/>
            <ac:spMk id="2" creationId="{29A951AB-E53B-40D0-9CB0-BF2F3694B63E}"/>
          </ac:spMkLst>
        </pc:spChg>
        <pc:spChg chg="mod">
          <ac:chgData name="Gutierrez, Silvana" userId="0ea4c2b9-0eb2-4461-9337-00d97db16ca4" providerId="ADAL" clId="{964092EC-E1C0-4970-AB1A-8DEA6BCB7726}" dt="2022-02-26T06:50:19.424" v="172" actId="20577"/>
          <ac:spMkLst>
            <pc:docMk/>
            <pc:sldMk cId="3320863766" sldId="285"/>
            <ac:spMk id="3" creationId="{A75A6762-C4C1-4634-A19E-670EBAB4D085}"/>
          </ac:spMkLst>
        </pc:spChg>
        <pc:spChg chg="del">
          <ac:chgData name="Gutierrez, Silvana" userId="0ea4c2b9-0eb2-4461-9337-00d97db16ca4" providerId="ADAL" clId="{964092EC-E1C0-4970-AB1A-8DEA6BCB7726}" dt="2022-02-26T06:52:26.136" v="184" actId="478"/>
          <ac:spMkLst>
            <pc:docMk/>
            <pc:sldMk cId="3320863766" sldId="285"/>
            <ac:spMk id="5" creationId="{1AC6379E-247C-4896-A1C8-0AFC8B706C0B}"/>
          </ac:spMkLst>
        </pc:spChg>
        <pc:spChg chg="mod">
          <ac:chgData name="Gutierrez, Silvana" userId="0ea4c2b9-0eb2-4461-9337-00d97db16ca4" providerId="ADAL" clId="{964092EC-E1C0-4970-AB1A-8DEA6BCB7726}" dt="2022-02-26T06:58:41.234" v="288" actId="1076"/>
          <ac:spMkLst>
            <pc:docMk/>
            <pc:sldMk cId="3320863766" sldId="285"/>
            <ac:spMk id="10" creationId="{EDB7D7BB-7285-4AF1-BD39-DADAB25339CC}"/>
          </ac:spMkLst>
        </pc:spChg>
        <pc:spChg chg="mod">
          <ac:chgData name="Gutierrez, Silvana" userId="0ea4c2b9-0eb2-4461-9337-00d97db16ca4" providerId="ADAL" clId="{964092EC-E1C0-4970-AB1A-8DEA6BCB7726}" dt="2022-02-26T06:58:00.643" v="286" actId="1076"/>
          <ac:spMkLst>
            <pc:docMk/>
            <pc:sldMk cId="3320863766" sldId="285"/>
            <ac:spMk id="11" creationId="{8E98D850-7EFB-4FA0-B041-E89EF26BAA5C}"/>
          </ac:spMkLst>
        </pc:spChg>
        <pc:spChg chg="add mod">
          <ac:chgData name="Gutierrez, Silvana" userId="0ea4c2b9-0eb2-4461-9337-00d97db16ca4" providerId="ADAL" clId="{964092EC-E1C0-4970-AB1A-8DEA6BCB7726}" dt="2022-02-26T06:57:54.853" v="285" actId="1076"/>
          <ac:spMkLst>
            <pc:docMk/>
            <pc:sldMk cId="3320863766" sldId="285"/>
            <ac:spMk id="17" creationId="{EF459594-D5F2-4639-A9F7-14B3208D58EC}"/>
          </ac:spMkLst>
        </pc:spChg>
        <pc:spChg chg="add mod">
          <ac:chgData name="Gutierrez, Silvana" userId="0ea4c2b9-0eb2-4461-9337-00d97db16ca4" providerId="ADAL" clId="{964092EC-E1C0-4970-AB1A-8DEA6BCB7726}" dt="2022-02-26T07:01:44.528" v="352" actId="403"/>
          <ac:spMkLst>
            <pc:docMk/>
            <pc:sldMk cId="3320863766" sldId="285"/>
            <ac:spMk id="18" creationId="{9158C0EA-1D31-45CD-8763-EA9E562B05C7}"/>
          </ac:spMkLst>
        </pc:spChg>
        <pc:spChg chg="add mod">
          <ac:chgData name="Gutierrez, Silvana" userId="0ea4c2b9-0eb2-4461-9337-00d97db16ca4" providerId="ADAL" clId="{964092EC-E1C0-4970-AB1A-8DEA6BCB7726}" dt="2022-02-26T06:58:46.819" v="289" actId="1076"/>
          <ac:spMkLst>
            <pc:docMk/>
            <pc:sldMk cId="3320863766" sldId="285"/>
            <ac:spMk id="19" creationId="{01593517-B702-42CF-8A5D-4C837F3B60BB}"/>
          </ac:spMkLst>
        </pc:spChg>
        <pc:picChg chg="del">
          <ac:chgData name="Gutierrez, Silvana" userId="0ea4c2b9-0eb2-4461-9337-00d97db16ca4" providerId="ADAL" clId="{964092EC-E1C0-4970-AB1A-8DEA6BCB7726}" dt="2022-02-26T06:50:47.251" v="173" actId="478"/>
          <ac:picMkLst>
            <pc:docMk/>
            <pc:sldMk cId="3320863766" sldId="285"/>
            <ac:picMk id="7" creationId="{17DB52F5-3942-4994-BF1D-0FCDBF63194E}"/>
          </ac:picMkLst>
        </pc:picChg>
        <pc:picChg chg="del">
          <ac:chgData name="Gutierrez, Silvana" userId="0ea4c2b9-0eb2-4461-9337-00d97db16ca4" providerId="ADAL" clId="{964092EC-E1C0-4970-AB1A-8DEA6BCB7726}" dt="2022-02-26T06:51:03.080" v="177" actId="478"/>
          <ac:picMkLst>
            <pc:docMk/>
            <pc:sldMk cId="3320863766" sldId="285"/>
            <ac:picMk id="9" creationId="{2ACE2762-5040-4E1A-9AB7-C62B7E95DB6A}"/>
          </ac:picMkLst>
        </pc:picChg>
        <pc:picChg chg="add del mod">
          <ac:chgData name="Gutierrez, Silvana" userId="0ea4c2b9-0eb2-4461-9337-00d97db16ca4" providerId="ADAL" clId="{964092EC-E1C0-4970-AB1A-8DEA6BCB7726}" dt="2022-02-26T06:59:00.440" v="292" actId="1076"/>
          <ac:picMkLst>
            <pc:docMk/>
            <pc:sldMk cId="3320863766" sldId="285"/>
            <ac:picMk id="12" creationId="{D0BE89AD-7471-472F-9192-0CD234066335}"/>
          </ac:picMkLst>
        </pc:picChg>
        <pc:picChg chg="add del mod">
          <ac:chgData name="Gutierrez, Silvana" userId="0ea4c2b9-0eb2-4461-9337-00d97db16ca4" providerId="ADAL" clId="{964092EC-E1C0-4970-AB1A-8DEA6BCB7726}" dt="2022-02-26T06:58:52.022" v="291" actId="1076"/>
          <ac:picMkLst>
            <pc:docMk/>
            <pc:sldMk cId="3320863766" sldId="285"/>
            <ac:picMk id="14" creationId="{987FD996-6CA1-47CF-B45D-FA5201765CB9}"/>
          </ac:picMkLst>
        </pc:picChg>
        <pc:picChg chg="add del mod">
          <ac:chgData name="Gutierrez, Silvana" userId="0ea4c2b9-0eb2-4461-9337-00d97db16ca4" providerId="ADAL" clId="{964092EC-E1C0-4970-AB1A-8DEA6BCB7726}" dt="2022-02-26T06:59:08.451" v="294" actId="1076"/>
          <ac:picMkLst>
            <pc:docMk/>
            <pc:sldMk cId="3320863766" sldId="285"/>
            <ac:picMk id="15" creationId="{8D850DAA-7AA6-4F95-BF8F-6864DE9614AC}"/>
          </ac:picMkLst>
        </pc:picChg>
        <pc:picChg chg="add mod">
          <ac:chgData name="Gutierrez, Silvana" userId="0ea4c2b9-0eb2-4461-9337-00d97db16ca4" providerId="ADAL" clId="{964092EC-E1C0-4970-AB1A-8DEA6BCB7726}" dt="2022-02-26T06:59:04.442" v="293" actId="1076"/>
          <ac:picMkLst>
            <pc:docMk/>
            <pc:sldMk cId="3320863766" sldId="285"/>
            <ac:picMk id="16" creationId="{ABDEF3F0-76DC-4F2C-BB68-EC79DBA03C41}"/>
          </ac:picMkLst>
        </pc:picChg>
      </pc:sldChg>
      <pc:sldChg chg="addSp modSp new mod setBg">
        <pc:chgData name="Gutierrez, Silvana" userId="0ea4c2b9-0eb2-4461-9337-00d97db16ca4" providerId="ADAL" clId="{964092EC-E1C0-4970-AB1A-8DEA6BCB7726}" dt="2022-02-26T07:04:28.143" v="391" actId="1440"/>
        <pc:sldMkLst>
          <pc:docMk/>
          <pc:sldMk cId="3488957959" sldId="286"/>
        </pc:sldMkLst>
        <pc:spChg chg="mod">
          <ac:chgData name="Gutierrez, Silvana" userId="0ea4c2b9-0eb2-4461-9337-00d97db16ca4" providerId="ADAL" clId="{964092EC-E1C0-4970-AB1A-8DEA6BCB7726}" dt="2022-02-26T07:04:14.716" v="387" actId="1076"/>
          <ac:spMkLst>
            <pc:docMk/>
            <pc:sldMk cId="3488957959" sldId="286"/>
            <ac:spMk id="2" creationId="{189F02D6-E1E5-4885-B334-E1D8D800E504}"/>
          </ac:spMkLst>
        </pc:spChg>
        <pc:spChg chg="mod">
          <ac:chgData name="Gutierrez, Silvana" userId="0ea4c2b9-0eb2-4461-9337-00d97db16ca4" providerId="ADAL" clId="{964092EC-E1C0-4970-AB1A-8DEA6BCB7726}" dt="2022-02-26T07:04:02.570" v="384" actId="14100"/>
          <ac:spMkLst>
            <pc:docMk/>
            <pc:sldMk cId="3488957959" sldId="286"/>
            <ac:spMk id="3" creationId="{0DF6F33D-B17B-40AF-9AA0-D9F2F61F1C07}"/>
          </ac:spMkLst>
        </pc:spChg>
        <pc:picChg chg="add mod">
          <ac:chgData name="Gutierrez, Silvana" userId="0ea4c2b9-0eb2-4461-9337-00d97db16ca4" providerId="ADAL" clId="{964092EC-E1C0-4970-AB1A-8DEA6BCB7726}" dt="2022-02-26T07:04:28.143" v="391" actId="1440"/>
          <ac:picMkLst>
            <pc:docMk/>
            <pc:sldMk cId="3488957959" sldId="286"/>
            <ac:picMk id="5" creationId="{D7589F92-67BA-4CAA-9A25-0CA5DDE3BD9B}"/>
          </ac:picMkLst>
        </pc:picChg>
        <pc:picChg chg="add mod">
          <ac:chgData name="Gutierrez, Silvana" userId="0ea4c2b9-0eb2-4461-9337-00d97db16ca4" providerId="ADAL" clId="{964092EC-E1C0-4970-AB1A-8DEA6BCB7726}" dt="2022-02-26T07:04:26.110" v="390" actId="1440"/>
          <ac:picMkLst>
            <pc:docMk/>
            <pc:sldMk cId="3488957959" sldId="286"/>
            <ac:picMk id="7" creationId="{37757C21-9E62-404E-AFE5-20D6A66488AD}"/>
          </ac:picMkLst>
        </pc:picChg>
      </pc:sldChg>
      <pc:sldChg chg="addSp modSp new mod">
        <pc:chgData name="Gutierrez, Silvana" userId="0ea4c2b9-0eb2-4461-9337-00d97db16ca4" providerId="ADAL" clId="{964092EC-E1C0-4970-AB1A-8DEA6BCB7726}" dt="2022-02-26T07:09:57.190" v="442" actId="208"/>
        <pc:sldMkLst>
          <pc:docMk/>
          <pc:sldMk cId="4127728205" sldId="287"/>
        </pc:sldMkLst>
        <pc:spChg chg="mod">
          <ac:chgData name="Gutierrez, Silvana" userId="0ea4c2b9-0eb2-4461-9337-00d97db16ca4" providerId="ADAL" clId="{964092EC-E1C0-4970-AB1A-8DEA6BCB7726}" dt="2022-02-26T07:05:24.246" v="425" actId="1076"/>
          <ac:spMkLst>
            <pc:docMk/>
            <pc:sldMk cId="4127728205" sldId="287"/>
            <ac:spMk id="2" creationId="{B9BEF88D-1092-459B-B7DD-7398A34EC4D3}"/>
          </ac:spMkLst>
        </pc:spChg>
        <pc:spChg chg="mod">
          <ac:chgData name="Gutierrez, Silvana" userId="0ea4c2b9-0eb2-4461-9337-00d97db16ca4" providerId="ADAL" clId="{964092EC-E1C0-4970-AB1A-8DEA6BCB7726}" dt="2022-02-26T07:09:34.609" v="439" actId="1076"/>
          <ac:spMkLst>
            <pc:docMk/>
            <pc:sldMk cId="4127728205" sldId="287"/>
            <ac:spMk id="3" creationId="{06EB515D-0A63-4C40-9F56-E8DA25C28ADB}"/>
          </ac:spMkLst>
        </pc:spChg>
        <pc:picChg chg="add mod">
          <ac:chgData name="Gutierrez, Silvana" userId="0ea4c2b9-0eb2-4461-9337-00d97db16ca4" providerId="ADAL" clId="{964092EC-E1C0-4970-AB1A-8DEA6BCB7726}" dt="2022-02-26T07:06:10.788" v="431" actId="1076"/>
          <ac:picMkLst>
            <pc:docMk/>
            <pc:sldMk cId="4127728205" sldId="287"/>
            <ac:picMk id="5" creationId="{04840D1C-D7B4-4247-8F99-A0FF3EE4F938}"/>
          </ac:picMkLst>
        </pc:picChg>
        <pc:picChg chg="add mod modCrop">
          <ac:chgData name="Gutierrez, Silvana" userId="0ea4c2b9-0eb2-4461-9337-00d97db16ca4" providerId="ADAL" clId="{964092EC-E1C0-4970-AB1A-8DEA6BCB7726}" dt="2022-02-26T07:09:57.190" v="442" actId="208"/>
          <ac:picMkLst>
            <pc:docMk/>
            <pc:sldMk cId="4127728205" sldId="287"/>
            <ac:picMk id="7" creationId="{3EAEB61E-F8D3-4CF5-BA69-0FE9FAFEA139}"/>
          </ac:picMkLst>
        </pc:picChg>
      </pc:sldChg>
      <pc:sldChg chg="addSp modSp new mod">
        <pc:chgData name="Gutierrez, Silvana" userId="0ea4c2b9-0eb2-4461-9337-00d97db16ca4" providerId="ADAL" clId="{964092EC-E1C0-4970-AB1A-8DEA6BCB7726}" dt="2022-02-26T07:15:13.577" v="492" actId="14100"/>
        <pc:sldMkLst>
          <pc:docMk/>
          <pc:sldMk cId="4266495486" sldId="288"/>
        </pc:sldMkLst>
        <pc:spChg chg="mod">
          <ac:chgData name="Gutierrez, Silvana" userId="0ea4c2b9-0eb2-4461-9337-00d97db16ca4" providerId="ADAL" clId="{964092EC-E1C0-4970-AB1A-8DEA6BCB7726}" dt="2022-02-26T07:12:57.517" v="481" actId="1076"/>
          <ac:spMkLst>
            <pc:docMk/>
            <pc:sldMk cId="4266495486" sldId="288"/>
            <ac:spMk id="2" creationId="{9ED2293D-E3A2-4ADB-82D6-64A0AF255146}"/>
          </ac:spMkLst>
        </pc:spChg>
        <pc:spChg chg="mod">
          <ac:chgData name="Gutierrez, Silvana" userId="0ea4c2b9-0eb2-4461-9337-00d97db16ca4" providerId="ADAL" clId="{964092EC-E1C0-4970-AB1A-8DEA6BCB7726}" dt="2022-02-26T07:12:54.133" v="480" actId="1076"/>
          <ac:spMkLst>
            <pc:docMk/>
            <pc:sldMk cId="4266495486" sldId="288"/>
            <ac:spMk id="3" creationId="{0DBCBEA6-B173-4978-BAB0-DFD880AC3055}"/>
          </ac:spMkLst>
        </pc:spChg>
        <pc:picChg chg="add mod">
          <ac:chgData name="Gutierrez, Silvana" userId="0ea4c2b9-0eb2-4461-9337-00d97db16ca4" providerId="ADAL" clId="{964092EC-E1C0-4970-AB1A-8DEA6BCB7726}" dt="2022-02-26T07:15:13.577" v="492" actId="14100"/>
          <ac:picMkLst>
            <pc:docMk/>
            <pc:sldMk cId="4266495486" sldId="288"/>
            <ac:picMk id="5" creationId="{2F84B1C4-2053-4DE6-9508-5BC52C189C82}"/>
          </ac:picMkLst>
        </pc:picChg>
        <pc:picChg chg="add mod">
          <ac:chgData name="Gutierrez, Silvana" userId="0ea4c2b9-0eb2-4461-9337-00d97db16ca4" providerId="ADAL" clId="{964092EC-E1C0-4970-AB1A-8DEA6BCB7726}" dt="2022-02-26T07:15:10.638" v="491" actId="1076"/>
          <ac:picMkLst>
            <pc:docMk/>
            <pc:sldMk cId="4266495486" sldId="288"/>
            <ac:picMk id="7" creationId="{CBDEAE28-0EBF-486E-90D4-BB1EC83F9251}"/>
          </ac:picMkLst>
        </pc:picChg>
      </pc:sldChg>
      <pc:sldChg chg="addSp modSp new mod">
        <pc:chgData name="Gutierrez, Silvana" userId="0ea4c2b9-0eb2-4461-9337-00d97db16ca4" providerId="ADAL" clId="{964092EC-E1C0-4970-AB1A-8DEA6BCB7726}" dt="2022-02-26T07:19:16.307" v="557" actId="14100"/>
        <pc:sldMkLst>
          <pc:docMk/>
          <pc:sldMk cId="713803766" sldId="289"/>
        </pc:sldMkLst>
        <pc:spChg chg="mod">
          <ac:chgData name="Gutierrez, Silvana" userId="0ea4c2b9-0eb2-4461-9337-00d97db16ca4" providerId="ADAL" clId="{964092EC-E1C0-4970-AB1A-8DEA6BCB7726}" dt="2022-02-26T07:19:04.884" v="553" actId="1076"/>
          <ac:spMkLst>
            <pc:docMk/>
            <pc:sldMk cId="713803766" sldId="289"/>
            <ac:spMk id="2" creationId="{F5E2A623-636D-4062-B1B8-6956480CF14C}"/>
          </ac:spMkLst>
        </pc:spChg>
        <pc:spChg chg="mod">
          <ac:chgData name="Gutierrez, Silvana" userId="0ea4c2b9-0eb2-4461-9337-00d97db16ca4" providerId="ADAL" clId="{964092EC-E1C0-4970-AB1A-8DEA6BCB7726}" dt="2022-02-26T07:19:11.044" v="555" actId="1076"/>
          <ac:spMkLst>
            <pc:docMk/>
            <pc:sldMk cId="713803766" sldId="289"/>
            <ac:spMk id="3" creationId="{1712ECEB-7C8C-4C2A-B5D2-6B9E24432880}"/>
          </ac:spMkLst>
        </pc:spChg>
        <pc:picChg chg="add mod">
          <ac:chgData name="Gutierrez, Silvana" userId="0ea4c2b9-0eb2-4461-9337-00d97db16ca4" providerId="ADAL" clId="{964092EC-E1C0-4970-AB1A-8DEA6BCB7726}" dt="2022-02-26T07:19:16.307" v="557" actId="14100"/>
          <ac:picMkLst>
            <pc:docMk/>
            <pc:sldMk cId="713803766" sldId="289"/>
            <ac:picMk id="5" creationId="{D81EFB5B-CB6E-40EB-A293-790F40CBCFF5}"/>
          </ac:picMkLst>
        </pc:picChg>
      </pc:sldChg>
      <pc:sldChg chg="addSp delSp modSp new mod">
        <pc:chgData name="Gutierrez, Silvana" userId="0ea4c2b9-0eb2-4461-9337-00d97db16ca4" providerId="ADAL" clId="{964092EC-E1C0-4970-AB1A-8DEA6BCB7726}" dt="2022-02-26T07:26:29.437" v="681" actId="1076"/>
        <pc:sldMkLst>
          <pc:docMk/>
          <pc:sldMk cId="1105018344" sldId="290"/>
        </pc:sldMkLst>
        <pc:spChg chg="mod">
          <ac:chgData name="Gutierrez, Silvana" userId="0ea4c2b9-0eb2-4461-9337-00d97db16ca4" providerId="ADAL" clId="{964092EC-E1C0-4970-AB1A-8DEA6BCB7726}" dt="2022-02-26T07:25:32.634" v="676" actId="1076"/>
          <ac:spMkLst>
            <pc:docMk/>
            <pc:sldMk cId="1105018344" sldId="290"/>
            <ac:spMk id="2" creationId="{44F55437-3E1D-4FEF-B555-B09958B808A4}"/>
          </ac:spMkLst>
        </pc:spChg>
        <pc:spChg chg="del mod">
          <ac:chgData name="Gutierrez, Silvana" userId="0ea4c2b9-0eb2-4461-9337-00d97db16ca4" providerId="ADAL" clId="{964092EC-E1C0-4970-AB1A-8DEA6BCB7726}" dt="2022-02-26T07:23:16.170" v="612" actId="478"/>
          <ac:spMkLst>
            <pc:docMk/>
            <pc:sldMk cId="1105018344" sldId="290"/>
            <ac:spMk id="3" creationId="{0E8DF9AD-88E7-4DA5-9A30-6FD67F9AEE74}"/>
          </ac:spMkLst>
        </pc:spChg>
        <pc:graphicFrameChg chg="add mod modGraphic">
          <ac:chgData name="Gutierrez, Silvana" userId="0ea4c2b9-0eb2-4461-9337-00d97db16ca4" providerId="ADAL" clId="{964092EC-E1C0-4970-AB1A-8DEA6BCB7726}" dt="2022-02-26T07:26:29.437" v="681" actId="1076"/>
          <ac:graphicFrameMkLst>
            <pc:docMk/>
            <pc:sldMk cId="1105018344" sldId="290"/>
            <ac:graphicFrameMk id="4" creationId="{72CB0722-DF08-4972-A1C5-745F041B3162}"/>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[Lesson 1.10 final exercise intro to data analytics.xlsx]Question 1!PivotTable1</c:name>
    <c:fmtId val="9"/>
  </c:pivotSource>
  <c:chart>
    <c:autoTitleDeleted val="0"/>
    <c:pivotFmts>
      <c:pivotFmt>
        <c:idx val="0"/>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1"/>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2"/>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3"/>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4"/>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5"/>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6"/>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7"/>
        <c:spPr>
          <a:solidFill>
            <a:schemeClr val="accent1"/>
          </a:soli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8"/>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9"/>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10"/>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
        <c:idx val="11"/>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w="28575" cap="rnd">
            <a:solidFill>
              <a:schemeClr val="accent1"/>
            </a:solidFill>
            <a:round/>
          </a:ln>
          <a:effectLst/>
          <a:scene3d>
            <a:camera prst="orthographicFront">
              <a:rot lat="0" lon="0" rev="0"/>
            </a:camera>
            <a:lightRig rig="threePt" dir="tl">
              <a:rot lat="0" lon="0" rev="1200000"/>
            </a:lightRig>
          </a:scene3d>
          <a:sp3d>
            <a:bevelT w="25400" h="12700"/>
          </a:sp3d>
        </c:spPr>
        <c:marker>
          <c:symbol val="none"/>
        </c:marker>
      </c:pivotFmt>
    </c:pivotFmts>
    <c:plotArea>
      <c:layout/>
      <c:lineChart>
        <c:grouping val="standard"/>
        <c:varyColors val="0"/>
        <c:ser>
          <c:idx val="0"/>
          <c:order val="0"/>
          <c:tx>
            <c:strRef>
              <c:f>'Question 1'!$B$3</c:f>
              <c:strCache>
                <c:ptCount val="1"/>
                <c:pt idx="0">
                  <c:v>Sum of NA_Sales</c:v>
                </c:pt>
              </c:strCache>
            </c:strRef>
          </c:tx>
          <c:spPr>
            <a:ln w="34925" cap="rnd">
              <a:solidFill>
                <a:schemeClr val="accent1"/>
              </a:solidFill>
              <a:round/>
            </a:ln>
            <a:effectLst>
              <a:outerShdw blurRad="76200" dist="25400" dir="5400000" algn="tl" rotWithShape="0">
                <a:srgbClr val="000000">
                  <a:alpha val="55000"/>
                </a:srgbClr>
              </a:outerShdw>
            </a:effectLst>
          </c:spPr>
          <c:marker>
            <c:symbol val="none"/>
          </c:marker>
          <c:cat>
            <c:strRef>
              <c:f>'Question 1'!$A$4:$A$41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'Question 1'!$B$4:$B$41</c:f>
              <c:numCache>
                <c:formatCode>General</c:formatCode>
                <c:ptCount val="37"/>
                <c:pt idx="0">
                  <c:v>10.59</c:v>
                </c:pt>
                <c:pt idx="1">
                  <c:v>33.4</c:v>
                </c:pt>
                <c:pt idx="2">
                  <c:v>26.920000000000005</c:v>
                </c:pt>
                <c:pt idx="3">
                  <c:v>7.7600000000000007</c:v>
                </c:pt>
                <c:pt idx="4">
                  <c:v>33.279999999999994</c:v>
                </c:pt>
                <c:pt idx="5">
                  <c:v>33.729999999999997</c:v>
                </c:pt>
                <c:pt idx="6">
                  <c:v>12.5</c:v>
                </c:pt>
                <c:pt idx="7">
                  <c:v>8.4600000000000009</c:v>
                </c:pt>
                <c:pt idx="8">
                  <c:v>23.869999999999997</c:v>
                </c:pt>
                <c:pt idx="9">
                  <c:v>45.15</c:v>
                </c:pt>
                <c:pt idx="10">
                  <c:v>25.46</c:v>
                </c:pt>
                <c:pt idx="11">
                  <c:v>12.76</c:v>
                </c:pt>
                <c:pt idx="12">
                  <c:v>33.869999999999997</c:v>
                </c:pt>
                <c:pt idx="13">
                  <c:v>15.12</c:v>
                </c:pt>
                <c:pt idx="14">
                  <c:v>28.15</c:v>
                </c:pt>
                <c:pt idx="15">
                  <c:v>24.820000000000007</c:v>
                </c:pt>
                <c:pt idx="16">
                  <c:v>86.72999999999999</c:v>
                </c:pt>
                <c:pt idx="17">
                  <c:v>94.750000000000057</c:v>
                </c:pt>
                <c:pt idx="18">
                  <c:v>128.35999999999999</c:v>
                </c:pt>
                <c:pt idx="19">
                  <c:v>126.03</c:v>
                </c:pt>
                <c:pt idx="20">
                  <c:v>94.489999999999952</c:v>
                </c:pt>
                <c:pt idx="21">
                  <c:v>173.9800000000003</c:v>
                </c:pt>
                <c:pt idx="22">
                  <c:v>216.19000000000005</c:v>
                </c:pt>
                <c:pt idx="23">
                  <c:v>193.59000000000023</c:v>
                </c:pt>
                <c:pt idx="24">
                  <c:v>222.5300000000002</c:v>
                </c:pt>
                <c:pt idx="25">
                  <c:v>242.56000000000046</c:v>
                </c:pt>
                <c:pt idx="26">
                  <c:v>263.08</c:v>
                </c:pt>
                <c:pt idx="27">
                  <c:v>312.00999999999925</c:v>
                </c:pt>
                <c:pt idx="28">
                  <c:v>351.41000000000037</c:v>
                </c:pt>
                <c:pt idx="29">
                  <c:v>338.82000000000005</c:v>
                </c:pt>
                <c:pt idx="30">
                  <c:v>304.15000000000043</c:v>
                </c:pt>
                <c:pt idx="31">
                  <c:v>241.06000000000043</c:v>
                </c:pt>
                <c:pt idx="32">
                  <c:v>154.96</c:v>
                </c:pt>
                <c:pt idx="33">
                  <c:v>154.76999999999998</c:v>
                </c:pt>
                <c:pt idx="34">
                  <c:v>131.96999999999994</c:v>
                </c:pt>
                <c:pt idx="35">
                  <c:v>102.81999999999995</c:v>
                </c:pt>
                <c:pt idx="36">
                  <c:v>22.66</c:v>
                </c:pt>
              </c:numCache>
            </c:numRef>
          </c:val>
          <c:smooth val="0"/>
          <c:extLst>
            <c:ext xmlns:c16="http://schemas.microsoft.com/office/drawing/2014/chart" uri="{C3380CC4-5D6E-409C-BE32-E72D297353CC}">
              <c16:uniqueId val="{00000000-D37E-42D1-BBB3-5AB8EA041326}"/>
            </c:ext>
          </c:extLst>
        </c:ser>
        <c:ser>
          <c:idx val="1"/>
          <c:order val="1"/>
          <c:tx>
            <c:strRef>
              <c:f>'Question 1'!$C$3</c:f>
              <c:strCache>
                <c:ptCount val="1"/>
                <c:pt idx="0">
                  <c:v>Sum of EU_Sales</c:v>
                </c:pt>
              </c:strCache>
            </c:strRef>
          </c:tx>
          <c:spPr>
            <a:ln w="34925" cap="rnd">
              <a:solidFill>
                <a:schemeClr val="accent2"/>
              </a:solidFill>
              <a:round/>
            </a:ln>
            <a:effectLst>
              <a:outerShdw blurRad="76200" dist="25400" dir="5400000" algn="tl" rotWithShape="0">
                <a:srgbClr val="000000">
                  <a:alpha val="55000"/>
                </a:srgbClr>
              </a:outerShdw>
            </a:effectLst>
          </c:spPr>
          <c:marker>
            <c:symbol val="none"/>
          </c:marker>
          <c:cat>
            <c:strRef>
              <c:f>'Question 1'!$A$4:$A$41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'Question 1'!$C$4:$C$41</c:f>
              <c:numCache>
                <c:formatCode>General</c:formatCode>
                <c:ptCount val="37"/>
                <c:pt idx="0">
                  <c:v>0.67</c:v>
                </c:pt>
                <c:pt idx="1">
                  <c:v>1.9600000000000009</c:v>
                </c:pt>
                <c:pt idx="2">
                  <c:v>1.6500000000000004</c:v>
                </c:pt>
                <c:pt idx="3">
                  <c:v>0.8</c:v>
                </c:pt>
                <c:pt idx="4">
                  <c:v>2.0999999999999996</c:v>
                </c:pt>
                <c:pt idx="5">
                  <c:v>4.74</c:v>
                </c:pt>
                <c:pt idx="6">
                  <c:v>2.8400000000000003</c:v>
                </c:pt>
                <c:pt idx="7">
                  <c:v>1.41</c:v>
                </c:pt>
                <c:pt idx="8">
                  <c:v>6.59</c:v>
                </c:pt>
                <c:pt idx="9">
                  <c:v>8.44</c:v>
                </c:pt>
                <c:pt idx="10">
                  <c:v>7.63</c:v>
                </c:pt>
                <c:pt idx="11">
                  <c:v>3.95</c:v>
                </c:pt>
                <c:pt idx="12">
                  <c:v>11.71</c:v>
                </c:pt>
                <c:pt idx="13">
                  <c:v>4.6500000000000004</c:v>
                </c:pt>
                <c:pt idx="14">
                  <c:v>14.879999999999999</c:v>
                </c:pt>
                <c:pt idx="15">
                  <c:v>14.899999999999991</c:v>
                </c:pt>
                <c:pt idx="16">
                  <c:v>47.239999999999981</c:v>
                </c:pt>
                <c:pt idx="17">
                  <c:v>48.320000000000022</c:v>
                </c:pt>
                <c:pt idx="18">
                  <c:v>66.900000000000006</c:v>
                </c:pt>
                <c:pt idx="19">
                  <c:v>62.650000000000013</c:v>
                </c:pt>
                <c:pt idx="20">
                  <c:v>52.750000000000021</c:v>
                </c:pt>
                <c:pt idx="21">
                  <c:v>94.890000000000043</c:v>
                </c:pt>
                <c:pt idx="22">
                  <c:v>109.74000000000015</c:v>
                </c:pt>
                <c:pt idx="23">
                  <c:v>103.81000000000007</c:v>
                </c:pt>
                <c:pt idx="24">
                  <c:v>107.30000000000007</c:v>
                </c:pt>
                <c:pt idx="25">
                  <c:v>121.94000000000008</c:v>
                </c:pt>
                <c:pt idx="26">
                  <c:v>129.20000000000019</c:v>
                </c:pt>
                <c:pt idx="27">
                  <c:v>160.49999999999983</c:v>
                </c:pt>
                <c:pt idx="28">
                  <c:v>184.40000000000012</c:v>
                </c:pt>
                <c:pt idx="29">
                  <c:v>191.54000000000019</c:v>
                </c:pt>
                <c:pt idx="30">
                  <c:v>176.73000000000016</c:v>
                </c:pt>
                <c:pt idx="31">
                  <c:v>167.40000000000006</c:v>
                </c:pt>
                <c:pt idx="32">
                  <c:v>118.77999999999999</c:v>
                </c:pt>
                <c:pt idx="33">
                  <c:v>125.77</c:v>
                </c:pt>
                <c:pt idx="34">
                  <c:v>125.65000000000008</c:v>
                </c:pt>
                <c:pt idx="35">
                  <c:v>97.709999999999965</c:v>
                </c:pt>
                <c:pt idx="36">
                  <c:v>26.760000000000009</c:v>
                </c:pt>
              </c:numCache>
            </c:numRef>
          </c:val>
          <c:smooth val="0"/>
          <c:extLst>
            <c:ext xmlns:c16="http://schemas.microsoft.com/office/drawing/2014/chart" uri="{C3380CC4-5D6E-409C-BE32-E72D297353CC}">
              <c16:uniqueId val="{00000001-D37E-42D1-BBB3-5AB8EA041326}"/>
            </c:ext>
          </c:extLst>
        </c:ser>
        <c:ser>
          <c:idx val="2"/>
          <c:order val="2"/>
          <c:tx>
            <c:strRef>
              <c:f>'Question 1'!$D$3</c:f>
              <c:strCache>
                <c:ptCount val="1"/>
                <c:pt idx="0">
                  <c:v>Sum of JP_Sales</c:v>
                </c:pt>
              </c:strCache>
            </c:strRef>
          </c:tx>
          <c:spPr>
            <a:ln w="34925" cap="rnd">
              <a:solidFill>
                <a:schemeClr val="accent3"/>
              </a:solidFill>
              <a:round/>
            </a:ln>
            <a:effectLst>
              <a:outerShdw blurRad="76200" dist="25400" dir="5400000" algn="tl" rotWithShape="0">
                <a:srgbClr val="000000">
                  <a:alpha val="55000"/>
                </a:srgbClr>
              </a:outerShdw>
            </a:effectLst>
          </c:spPr>
          <c:marker>
            <c:symbol val="none"/>
          </c:marker>
          <c:cat>
            <c:strRef>
              <c:f>'Question 1'!$A$4:$A$41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'Question 1'!$D$4:$D$41</c:f>
              <c:numCache>
                <c:formatCode>General</c:formatCode>
                <c:ptCount val="37"/>
                <c:pt idx="0">
                  <c:v>0</c:v>
                </c:pt>
                <c:pt idx="1">
                  <c:v>0</c:v>
                </c:pt>
                <c:pt idx="2">
                  <c:v>0</c:v>
                </c:pt>
                <c:pt idx="3">
                  <c:v>8.1</c:v>
                </c:pt>
                <c:pt idx="4">
                  <c:v>14.270000000000003</c:v>
                </c:pt>
                <c:pt idx="5">
                  <c:v>14.56</c:v>
                </c:pt>
                <c:pt idx="6">
                  <c:v>19.809999999999999</c:v>
                </c:pt>
                <c:pt idx="7">
                  <c:v>11.629999999999999</c:v>
                </c:pt>
                <c:pt idx="8">
                  <c:v>15.759999999999998</c:v>
                </c:pt>
                <c:pt idx="9">
                  <c:v>18.360000000000003</c:v>
                </c:pt>
                <c:pt idx="10">
                  <c:v>14.880000000000003</c:v>
                </c:pt>
                <c:pt idx="11">
                  <c:v>14.780000000000001</c:v>
                </c:pt>
                <c:pt idx="12">
                  <c:v>28.91</c:v>
                </c:pt>
                <c:pt idx="13">
                  <c:v>25.330000000000009</c:v>
                </c:pt>
                <c:pt idx="14">
                  <c:v>33.989999999999988</c:v>
                </c:pt>
                <c:pt idx="15">
                  <c:v>45.750000000000036</c:v>
                </c:pt>
                <c:pt idx="16">
                  <c:v>57.439999999999962</c:v>
                </c:pt>
                <c:pt idx="17">
                  <c:v>48.870000000000012</c:v>
                </c:pt>
                <c:pt idx="18">
                  <c:v>50.039999999999978</c:v>
                </c:pt>
                <c:pt idx="19">
                  <c:v>52.339999999999996</c:v>
                </c:pt>
                <c:pt idx="20">
                  <c:v>42.770000000000039</c:v>
                </c:pt>
                <c:pt idx="21">
                  <c:v>39.81</c:v>
                </c:pt>
                <c:pt idx="22">
                  <c:v>41.760000000000012</c:v>
                </c:pt>
                <c:pt idx="23">
                  <c:v>34.199999999999982</c:v>
                </c:pt>
                <c:pt idx="24">
                  <c:v>41.599999999999987</c:v>
                </c:pt>
                <c:pt idx="25">
                  <c:v>54.240000000000009</c:v>
                </c:pt>
                <c:pt idx="26">
                  <c:v>73.589999999999947</c:v>
                </c:pt>
                <c:pt idx="27">
                  <c:v>60.149999999999991</c:v>
                </c:pt>
                <c:pt idx="28">
                  <c:v>60.040000000000006</c:v>
                </c:pt>
                <c:pt idx="29">
                  <c:v>61.719999999999992</c:v>
                </c:pt>
                <c:pt idx="30">
                  <c:v>59.160000000000053</c:v>
                </c:pt>
                <c:pt idx="31">
                  <c:v>52.820000000000029</c:v>
                </c:pt>
                <c:pt idx="32">
                  <c:v>51.700000000000067</c:v>
                </c:pt>
                <c:pt idx="33">
                  <c:v>47.549999999999969</c:v>
                </c:pt>
                <c:pt idx="34">
                  <c:v>39.36999999999999</c:v>
                </c:pt>
                <c:pt idx="35">
                  <c:v>33.53</c:v>
                </c:pt>
                <c:pt idx="36">
                  <c:v>13.659999999999984</c:v>
                </c:pt>
              </c:numCache>
            </c:numRef>
          </c:val>
          <c:smooth val="0"/>
          <c:extLst>
            <c:ext xmlns:c16="http://schemas.microsoft.com/office/drawing/2014/chart" uri="{C3380CC4-5D6E-409C-BE32-E72D297353CC}">
              <c16:uniqueId val="{00000002-D37E-42D1-BBB3-5AB8EA041326}"/>
            </c:ext>
          </c:extLst>
        </c:ser>
        <c:ser>
          <c:idx val="3"/>
          <c:order val="3"/>
          <c:tx>
            <c:strRef>
              <c:f>'Question 1'!$E$3</c:f>
              <c:strCache>
                <c:ptCount val="1"/>
                <c:pt idx="0">
                  <c:v>Sum of Other_Sales</c:v>
                </c:pt>
              </c:strCache>
            </c:strRef>
          </c:tx>
          <c:spPr>
            <a:ln w="34925" cap="rnd">
              <a:solidFill>
                <a:schemeClr val="accent4"/>
              </a:solidFill>
              <a:round/>
            </a:ln>
            <a:effectLst>
              <a:outerShdw blurRad="76200" dist="25400" dir="5400000" algn="tl" rotWithShape="0">
                <a:srgbClr val="000000">
                  <a:alpha val="55000"/>
                </a:srgbClr>
              </a:outerShdw>
            </a:effectLst>
          </c:spPr>
          <c:marker>
            <c:symbol val="none"/>
          </c:marker>
          <c:cat>
            <c:strRef>
              <c:f>'Question 1'!$A$4:$A$41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'Question 1'!$E$4:$E$41</c:f>
              <c:numCache>
                <c:formatCode>General</c:formatCode>
                <c:ptCount val="37"/>
                <c:pt idx="0">
                  <c:v>0.12</c:v>
                </c:pt>
                <c:pt idx="1">
                  <c:v>0.32000000000000006</c:v>
                </c:pt>
                <c:pt idx="2">
                  <c:v>0.31000000000000005</c:v>
                </c:pt>
                <c:pt idx="3">
                  <c:v>0.13999999999999999</c:v>
                </c:pt>
                <c:pt idx="4">
                  <c:v>0.70000000000000018</c:v>
                </c:pt>
                <c:pt idx="5">
                  <c:v>0.92</c:v>
                </c:pt>
                <c:pt idx="6">
                  <c:v>1.9300000000000002</c:v>
                </c:pt>
                <c:pt idx="7">
                  <c:v>0.2</c:v>
                </c:pt>
                <c:pt idx="8">
                  <c:v>0.9900000000000001</c:v>
                </c:pt>
                <c:pt idx="9">
                  <c:v>1.5</c:v>
                </c:pt>
                <c:pt idx="10">
                  <c:v>1.4000000000000004</c:v>
                </c:pt>
                <c:pt idx="11">
                  <c:v>0.74</c:v>
                </c:pt>
                <c:pt idx="12">
                  <c:v>1.6500000000000001</c:v>
                </c:pt>
                <c:pt idx="13">
                  <c:v>0.89000000000000012</c:v>
                </c:pt>
                <c:pt idx="14">
                  <c:v>2.2000000000000006</c:v>
                </c:pt>
                <c:pt idx="15">
                  <c:v>2.6899999999999982</c:v>
                </c:pt>
                <c:pt idx="16">
                  <c:v>7.6899999999999915</c:v>
                </c:pt>
                <c:pt idx="17">
                  <c:v>9.1299999999999777</c:v>
                </c:pt>
                <c:pt idx="18">
                  <c:v>11.329999999999973</c:v>
                </c:pt>
                <c:pt idx="19">
                  <c:v>10.64999999999997</c:v>
                </c:pt>
                <c:pt idx="20">
                  <c:v>12.469999999999974</c:v>
                </c:pt>
                <c:pt idx="21">
                  <c:v>23.160000000000025</c:v>
                </c:pt>
                <c:pt idx="22">
                  <c:v>27.330000000000048</c:v>
                </c:pt>
                <c:pt idx="23">
                  <c:v>26.010000000000009</c:v>
                </c:pt>
                <c:pt idx="24">
                  <c:v>47.430000000000014</c:v>
                </c:pt>
                <c:pt idx="25">
                  <c:v>41.049999999999962</c:v>
                </c:pt>
                <c:pt idx="26">
                  <c:v>55.519999999999975</c:v>
                </c:pt>
                <c:pt idx="27">
                  <c:v>79.530000000000243</c:v>
                </c:pt>
                <c:pt idx="28">
                  <c:v>84.740000000000123</c:v>
                </c:pt>
                <c:pt idx="29">
                  <c:v>76.270000000000294</c:v>
                </c:pt>
                <c:pt idx="30">
                  <c:v>60.919999999999959</c:v>
                </c:pt>
                <c:pt idx="31">
                  <c:v>56.510000000000041</c:v>
                </c:pt>
                <c:pt idx="32">
                  <c:v>40.160000000000018</c:v>
                </c:pt>
                <c:pt idx="33">
                  <c:v>42.330000000000013</c:v>
                </c:pt>
                <c:pt idx="34">
                  <c:v>42.260000000000034</c:v>
                </c:pt>
                <c:pt idx="35">
                  <c:v>32.590000000000089</c:v>
                </c:pt>
                <c:pt idx="36">
                  <c:v>8.9699999999999847</c:v>
                </c:pt>
              </c:numCache>
            </c:numRef>
          </c:val>
          <c:smooth val="0"/>
          <c:extLst>
            <c:ext xmlns:c16="http://schemas.microsoft.com/office/drawing/2014/chart" uri="{C3380CC4-5D6E-409C-BE32-E72D297353CC}">
              <c16:uniqueId val="{00000003-D37E-42D1-BBB3-5AB8EA041326}"/>
            </c:ext>
          </c:extLst>
        </c:ser>
        <c:dLbls>
          <c:showLegendKey val="0"/>
          <c:showVal val="0"/>
          <c:showCatName val="0"/>
          <c:showSerName val="0"/>
          <c:showPercent val="0"/>
          <c:showBubbleSize val="0"/>
        </c:dLbls>
        <c:smooth val="0"/>
        <c:axId val="568155872"/>
        <c:axId val="568156856"/>
      </c:lineChart>
      <c:catAx>
        <c:axId val="56815587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156856"/>
        <c:crosses val="autoZero"/>
        <c:auto val="1"/>
        <c:lblAlgn val="ctr"/>
        <c:lblOffset val="100"/>
        <c:noMultiLvlLbl val="0"/>
      </c:catAx>
      <c:valAx>
        <c:axId val="568156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Units Sold (millions)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155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[Lesson 1.10 final exercise intro to data analytics.xlsx]Sheet1!PivotTable2</c:name>
    <c:fmtId val="9"/>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Global Sales by Genre 2016</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6">
                  <a:tint val="96000"/>
                  <a:lumMod val="102000"/>
                </a:schemeClr>
              </a:gs>
              <a:gs pos="100000">
                <a:schemeClr val="accent6">
                  <a:shade val="88000"/>
                  <a:lumMod val="94000"/>
                </a:schemeClr>
              </a:gs>
            </a:gsLst>
            <a:path path="circle">
              <a:fillToRect l="50000" t="100000" r="100000" b="50000"/>
            </a:path>
          </a:gradFill>
          <a:ln>
            <a:noFill/>
          </a:ln>
          <a:effectLst/>
          <a:scene3d>
            <a:camera prst="orthographicFront">
              <a:rot lat="0" lon="0" rev="0"/>
            </a:camera>
            <a:lightRig rig="threePt" dir="tl">
              <a:rot lat="0" lon="0" rev="1200000"/>
            </a:lightRig>
          </a:scene3d>
          <a:sp3d>
            <a:bevelT w="25400" h="12700"/>
          </a:sp3d>
        </c:spPr>
        <c:marker>
          <c:symbol val="none"/>
        </c:marker>
      </c:pivotFmt>
      <c:pivotFmt>
        <c:idx val="1"/>
        <c:spPr>
          <a:gradFill rotWithShape="1">
            <a:gsLst>
              <a:gs pos="0">
                <a:schemeClr val="accent6">
                  <a:tint val="96000"/>
                  <a:lumMod val="102000"/>
                </a:schemeClr>
              </a:gs>
              <a:gs pos="100000">
                <a:schemeClr val="accent6">
                  <a:shade val="88000"/>
                  <a:lumMod val="94000"/>
                </a:schemeClr>
              </a:gs>
            </a:gsLst>
            <a:path path="circle">
              <a:fillToRect l="50000" t="100000" r="100000" b="50000"/>
            </a:path>
          </a:gradFill>
          <a:ln>
            <a:noFill/>
          </a:ln>
          <a:effectLst/>
          <a:scene3d>
            <a:camera prst="orthographicFront">
              <a:rot lat="0" lon="0" rev="0"/>
            </a:camera>
            <a:lightRig rig="threePt" dir="tl">
              <a:rot lat="0" lon="0" rev="1200000"/>
            </a:lightRig>
          </a:scene3d>
          <a:sp3d>
            <a:bevelT w="25400" h="12700"/>
          </a:sp3d>
        </c:spPr>
        <c:marker>
          <c:symbol val="none"/>
        </c:marker>
      </c:pivotFmt>
      <c:pivotFmt>
        <c:idx val="2"/>
        <c:spPr>
          <a:gradFill rotWithShape="1">
            <a:gsLst>
              <a:gs pos="0">
                <a:schemeClr val="accent6">
                  <a:tint val="96000"/>
                  <a:lumMod val="102000"/>
                </a:schemeClr>
              </a:gs>
              <a:gs pos="100000">
                <a:schemeClr val="accent6">
                  <a:shade val="88000"/>
                  <a:lumMod val="94000"/>
                </a:schemeClr>
              </a:gs>
            </a:gsLst>
            <a:path path="circle">
              <a:fillToRect l="50000" t="100000" r="100000" b="50000"/>
            </a:path>
          </a:gradFill>
          <a:ln>
            <a:noFill/>
          </a:ln>
          <a:effectLst/>
          <a:scene3d>
            <a:camera prst="orthographicFront">
              <a:rot lat="0" lon="0" rev="0"/>
            </a:camera>
            <a:lightRig rig="threePt" dir="tl">
              <a:rot lat="0" lon="0" rev="1200000"/>
            </a:lightRig>
          </a:scene3d>
          <a:sp3d>
            <a:bevelT w="25400" h="12700"/>
          </a:sp3d>
        </c:spPr>
        <c:marker>
          <c:symbol val="none"/>
        </c:marker>
      </c:pivotFmt>
    </c:pivotFmts>
    <c:plotArea>
      <c:layout/>
      <c:barChart>
        <c:barDir val="col"/>
        <c:grouping val="clustered"/>
        <c:varyColors val="0"/>
        <c:ser>
          <c:idx val="0"/>
          <c:order val="0"/>
          <c:tx>
            <c:strRef>
              <c:f>Sheet1!$B$3</c:f>
              <c:strCache>
                <c:ptCount val="1"/>
                <c:pt idx="0">
                  <c:v>Total</c:v>
                </c:pt>
              </c:strCache>
            </c:strRef>
          </c:tx>
          <c:spPr>
            <a:solidFill>
              <a:schemeClr val="accent6">
                <a:shade val="75000"/>
                <a:satMod val="160000"/>
              </a:schemeClr>
            </a:solidFill>
            <a:ln>
              <a:noFill/>
            </a:ln>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rgbClr r="0" g="0" b="0">
                  <a:shade val="25000"/>
                  <a:satMod val="140000"/>
                </a:scrgb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Sheet1!$A$4:$A$16</c:f>
              <c:multiLvlStrCache>
                <c:ptCount val="11"/>
                <c:lvl>
                  <c:pt idx="0">
                    <c:v>Action</c:v>
                  </c:pt>
                  <c:pt idx="1">
                    <c:v>Shooter</c:v>
                  </c:pt>
                  <c:pt idx="2">
                    <c:v>Sports</c:v>
                  </c:pt>
                  <c:pt idx="3">
                    <c:v>Role-Playing</c:v>
                  </c:pt>
                  <c:pt idx="4">
                    <c:v>Fighting</c:v>
                  </c:pt>
                  <c:pt idx="5">
                    <c:v>Platform</c:v>
                  </c:pt>
                  <c:pt idx="6">
                    <c:v>Adventure</c:v>
                  </c:pt>
                  <c:pt idx="7">
                    <c:v>Racing</c:v>
                  </c:pt>
                  <c:pt idx="8">
                    <c:v>Misc</c:v>
                  </c:pt>
                  <c:pt idx="9">
                    <c:v>Strategy</c:v>
                  </c:pt>
                  <c:pt idx="10">
                    <c:v>Simulation</c:v>
                  </c:pt>
                </c:lvl>
                <c:lvl>
                  <c:pt idx="0">
                    <c:v>2016</c:v>
                  </c:pt>
                </c:lvl>
              </c:multiLvlStrCache>
            </c:multiLvlStrRef>
          </c:cat>
          <c:val>
            <c:numRef>
              <c:f>Sheet1!$B$4:$B$16</c:f>
              <c:numCache>
                <c:formatCode>General</c:formatCode>
                <c:ptCount val="11"/>
                <c:pt idx="0">
                  <c:v>19.91</c:v>
                </c:pt>
                <c:pt idx="1">
                  <c:v>18.219999999999995</c:v>
                </c:pt>
                <c:pt idx="2">
                  <c:v>14.599999999999996</c:v>
                </c:pt>
                <c:pt idx="3">
                  <c:v>6.759999999999998</c:v>
                </c:pt>
                <c:pt idx="4">
                  <c:v>3.8599999999999994</c:v>
                </c:pt>
                <c:pt idx="5">
                  <c:v>2.0700000000000003</c:v>
                </c:pt>
                <c:pt idx="6">
                  <c:v>1.7700000000000005</c:v>
                </c:pt>
                <c:pt idx="7">
                  <c:v>1.6400000000000003</c:v>
                </c:pt>
                <c:pt idx="8">
                  <c:v>1.1700000000000002</c:v>
                </c:pt>
                <c:pt idx="9">
                  <c:v>0.5</c:v>
                </c:pt>
                <c:pt idx="10">
                  <c:v>0.39</c:v>
                </c:pt>
              </c:numCache>
            </c:numRef>
          </c:val>
          <c:extLst>
            <c:ext xmlns:c16="http://schemas.microsoft.com/office/drawing/2014/chart" uri="{C3380CC4-5D6E-409C-BE32-E72D297353CC}">
              <c16:uniqueId val="{00000000-9B5F-4C62-BBDE-21E98993BD9D}"/>
            </c:ext>
          </c:extLst>
        </c:ser>
        <c:dLbls>
          <c:showLegendKey val="0"/>
          <c:showVal val="0"/>
          <c:showCatName val="0"/>
          <c:showSerName val="0"/>
          <c:showPercent val="0"/>
          <c:showBubbleSize val="0"/>
        </c:dLbls>
        <c:gapWidth val="100"/>
        <c:overlap val="-24"/>
        <c:axId val="1117016936"/>
        <c:axId val="1117017264"/>
      </c:barChart>
      <c:catAx>
        <c:axId val="11170169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7017264"/>
        <c:crosses val="autoZero"/>
        <c:auto val="1"/>
        <c:lblAlgn val="ctr"/>
        <c:lblOffset val="100"/>
        <c:noMultiLvlLbl val="0"/>
      </c:catAx>
      <c:valAx>
        <c:axId val="1117017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7016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F333-9D96-4465-B073-63EA506C5CF0}" type="doc">
      <dgm:prSet loTypeId="urn:microsoft.com/office/officeart/2005/8/layout/vList2" loCatId="list" qsTypeId="urn:microsoft.com/office/officeart/2005/8/quickstyle/simple3" qsCatId="simple" csTypeId="urn:microsoft.com/office/officeart/2005/8/colors/accent1_5" csCatId="accent1" phldr="1"/>
      <dgm:spPr/>
      <dgm:t>
        <a:bodyPr/>
        <a:lstStyle/>
        <a:p>
          <a:endParaRPr lang="en-US"/>
        </a:p>
      </dgm:t>
    </dgm:pt>
    <dgm:pt modelId="{43447F0B-8CF4-4383-A573-AB24374364AD}">
      <dgm:prSet phldrT="[Text]" custT="1"/>
      <dgm:spPr/>
      <dgm:t>
        <a:bodyPr/>
        <a:lstStyle/>
        <a:p>
          <a:r>
            <a:rPr lang="en-US" sz="2400" dirty="0"/>
            <a:t>Game Co. </a:t>
          </a:r>
        </a:p>
      </dgm:t>
    </dgm:pt>
    <dgm:pt modelId="{5098A26F-E662-4488-BA6A-6C357BF65ED0}" type="parTrans" cxnId="{939E2174-444A-4635-B387-289E22AEDEA5}">
      <dgm:prSet/>
      <dgm:spPr/>
      <dgm:t>
        <a:bodyPr/>
        <a:lstStyle/>
        <a:p>
          <a:endParaRPr lang="en-US"/>
        </a:p>
      </dgm:t>
    </dgm:pt>
    <dgm:pt modelId="{D73E44C4-1F33-4A0B-8AB0-374D410FBE4E}" type="sibTrans" cxnId="{939E2174-444A-4635-B387-289E22AEDEA5}">
      <dgm:prSet/>
      <dgm:spPr/>
      <dgm:t>
        <a:bodyPr/>
        <a:lstStyle/>
        <a:p>
          <a:endParaRPr lang="en-US"/>
        </a:p>
      </dgm:t>
    </dgm:pt>
    <dgm:pt modelId="{6699935B-7621-4DFF-B079-C4605731EF11}">
      <dgm:prSet phldrT="[Text]" custT="1"/>
      <dgm:spPr/>
      <dgm:t>
        <a:bodyPr/>
        <a:lstStyle/>
        <a:p>
          <a:r>
            <a:rPr lang="en-US" sz="2400" dirty="0"/>
            <a:t>Preparing for Influenza Season</a:t>
          </a:r>
        </a:p>
      </dgm:t>
    </dgm:pt>
    <dgm:pt modelId="{356BE392-8FEA-4357-B9D2-B092E626FB0C}" type="parTrans" cxnId="{0EF4EDAA-F08D-4D73-BDE8-714B0D78F01F}">
      <dgm:prSet/>
      <dgm:spPr/>
      <dgm:t>
        <a:bodyPr/>
        <a:lstStyle/>
        <a:p>
          <a:endParaRPr lang="en-US"/>
        </a:p>
      </dgm:t>
    </dgm:pt>
    <dgm:pt modelId="{8C6DB4DA-6579-427B-AA79-1B7A275E711A}" type="sibTrans" cxnId="{0EF4EDAA-F08D-4D73-BDE8-714B0D78F01F}">
      <dgm:prSet/>
      <dgm:spPr/>
      <dgm:t>
        <a:bodyPr/>
        <a:lstStyle/>
        <a:p>
          <a:endParaRPr lang="en-US"/>
        </a:p>
      </dgm:t>
    </dgm:pt>
    <dgm:pt modelId="{DBCACE84-933B-43D0-AF5D-0FA693EE4DB0}">
      <dgm:prSet phldrT="[Text]" custT="1"/>
      <dgm:spPr/>
      <dgm:t>
        <a:bodyPr/>
        <a:lstStyle/>
        <a:p>
          <a:r>
            <a:rPr lang="en-US" sz="2400" dirty="0" err="1"/>
            <a:t>Rockbuster</a:t>
          </a:r>
          <a:r>
            <a:rPr lang="en-US" sz="2400" dirty="0"/>
            <a:t> Stealth</a:t>
          </a:r>
        </a:p>
      </dgm:t>
    </dgm:pt>
    <dgm:pt modelId="{6F946E4A-E9BF-406B-B07F-11CC8BDF94B6}" type="parTrans" cxnId="{9F0D3035-3E43-4F20-900F-4FA0F3C3A9B8}">
      <dgm:prSet/>
      <dgm:spPr/>
      <dgm:t>
        <a:bodyPr/>
        <a:lstStyle/>
        <a:p>
          <a:endParaRPr lang="en-US"/>
        </a:p>
      </dgm:t>
    </dgm:pt>
    <dgm:pt modelId="{FED46F46-C189-4738-AEC9-CC43C3211697}" type="sibTrans" cxnId="{9F0D3035-3E43-4F20-900F-4FA0F3C3A9B8}">
      <dgm:prSet/>
      <dgm:spPr/>
      <dgm:t>
        <a:bodyPr/>
        <a:lstStyle/>
        <a:p>
          <a:endParaRPr lang="en-US"/>
        </a:p>
      </dgm:t>
    </dgm:pt>
    <dgm:pt modelId="{F29BEAF9-EE05-46A5-BD6C-7A46D50BEF51}">
      <dgm:prSet phldrT="[Text]" custT="1"/>
      <dgm:spPr/>
      <dgm:t>
        <a:bodyPr/>
        <a:lstStyle/>
        <a:p>
          <a:r>
            <a:rPr lang="en-US" sz="2000" dirty="0"/>
            <a:t>Analyzing global video game sales</a:t>
          </a:r>
        </a:p>
      </dgm:t>
    </dgm:pt>
    <dgm:pt modelId="{985CFCA7-15E0-419C-B74C-0297E10462D8}" type="parTrans" cxnId="{BA6E212A-34E7-4781-B130-26EAB9917971}">
      <dgm:prSet/>
      <dgm:spPr/>
      <dgm:t>
        <a:bodyPr/>
        <a:lstStyle/>
        <a:p>
          <a:endParaRPr lang="en-US"/>
        </a:p>
      </dgm:t>
    </dgm:pt>
    <dgm:pt modelId="{F06F3D7E-88E2-4916-995F-458BE62D0368}" type="sibTrans" cxnId="{BA6E212A-34E7-4781-B130-26EAB9917971}">
      <dgm:prSet/>
      <dgm:spPr/>
      <dgm:t>
        <a:bodyPr/>
        <a:lstStyle/>
        <a:p>
          <a:endParaRPr lang="en-US"/>
        </a:p>
      </dgm:t>
    </dgm:pt>
    <dgm:pt modelId="{1EDD80F9-85D9-4653-89C8-A04FBFBBD305}">
      <dgm:prSet phldrT="[Text]" custT="1"/>
      <dgm:spPr/>
      <dgm:t>
        <a:bodyPr/>
        <a:lstStyle/>
        <a:p>
          <a:r>
            <a:rPr lang="en-US" sz="2000" dirty="0"/>
            <a:t>Medical Staffing Analysis</a:t>
          </a:r>
        </a:p>
      </dgm:t>
    </dgm:pt>
    <dgm:pt modelId="{EEA598C8-6F6F-40ED-9C1A-66CA1F661D0B}" type="parTrans" cxnId="{D893387D-0372-49CF-B711-B0A6220C02C7}">
      <dgm:prSet/>
      <dgm:spPr/>
      <dgm:t>
        <a:bodyPr/>
        <a:lstStyle/>
        <a:p>
          <a:endParaRPr lang="en-US"/>
        </a:p>
      </dgm:t>
    </dgm:pt>
    <dgm:pt modelId="{32013DAD-98EB-40BA-9BAD-F21BFB30E525}" type="sibTrans" cxnId="{D893387D-0372-49CF-B711-B0A6220C02C7}">
      <dgm:prSet/>
      <dgm:spPr/>
      <dgm:t>
        <a:bodyPr/>
        <a:lstStyle/>
        <a:p>
          <a:endParaRPr lang="en-US"/>
        </a:p>
      </dgm:t>
    </dgm:pt>
    <dgm:pt modelId="{BF111E41-98F0-47B1-8C1A-FF69FBBA7371}">
      <dgm:prSet phldrT="[Text]" custT="1"/>
      <dgm:spPr/>
      <dgm:t>
        <a:bodyPr/>
        <a:lstStyle/>
        <a:p>
          <a:r>
            <a:rPr lang="en-US" sz="2000" dirty="0"/>
            <a:t>Answering business questions for an online video rental company</a:t>
          </a:r>
        </a:p>
      </dgm:t>
    </dgm:pt>
    <dgm:pt modelId="{068100F6-5135-4ED9-839E-6359306DFCD2}" type="parTrans" cxnId="{39290535-D527-466D-98A7-C9018075C0CD}">
      <dgm:prSet/>
      <dgm:spPr/>
      <dgm:t>
        <a:bodyPr/>
        <a:lstStyle/>
        <a:p>
          <a:endParaRPr lang="en-US"/>
        </a:p>
      </dgm:t>
    </dgm:pt>
    <dgm:pt modelId="{7901A6E5-4DE4-43C4-9CBA-4ED3CE9F8C19}" type="sibTrans" cxnId="{39290535-D527-466D-98A7-C9018075C0CD}">
      <dgm:prSet/>
      <dgm:spPr/>
      <dgm:t>
        <a:bodyPr/>
        <a:lstStyle/>
        <a:p>
          <a:endParaRPr lang="en-US"/>
        </a:p>
      </dgm:t>
    </dgm:pt>
    <dgm:pt modelId="{A16E6DBB-FDBE-45FA-B3C0-6461D0DFC219}">
      <dgm:prSet phldrT="[Text]" custT="1"/>
      <dgm:spPr/>
      <dgm:t>
        <a:bodyPr/>
        <a:lstStyle/>
        <a:p>
          <a:r>
            <a:rPr lang="en-US" sz="2400" dirty="0"/>
            <a:t>Instacart </a:t>
          </a:r>
        </a:p>
      </dgm:t>
    </dgm:pt>
    <dgm:pt modelId="{672DB612-8BE9-4972-8C23-B30A88D59E64}" type="parTrans" cxnId="{071AFEFE-D0E4-4CB1-A4A3-3F27ACE4EA12}">
      <dgm:prSet/>
      <dgm:spPr/>
      <dgm:t>
        <a:bodyPr/>
        <a:lstStyle/>
        <a:p>
          <a:endParaRPr lang="en-US"/>
        </a:p>
      </dgm:t>
    </dgm:pt>
    <dgm:pt modelId="{4E9680A2-26BF-4665-B484-9AA3FF576441}" type="sibTrans" cxnId="{071AFEFE-D0E4-4CB1-A4A3-3F27ACE4EA12}">
      <dgm:prSet/>
      <dgm:spPr/>
      <dgm:t>
        <a:bodyPr/>
        <a:lstStyle/>
        <a:p>
          <a:endParaRPr lang="en-US"/>
        </a:p>
      </dgm:t>
    </dgm:pt>
    <dgm:pt modelId="{9CD9A567-6A15-4D5D-B57B-D6F03C637732}">
      <dgm:prSet phldrT="[Text]" custT="1"/>
      <dgm:spPr/>
      <dgm:t>
        <a:bodyPr/>
        <a:lstStyle/>
        <a:p>
          <a:r>
            <a:rPr lang="en-US" sz="2000" dirty="0"/>
            <a:t>Marketing strategy for an online grocery store</a:t>
          </a:r>
        </a:p>
      </dgm:t>
    </dgm:pt>
    <dgm:pt modelId="{565A2F79-D60F-4B13-B423-C7191F4B78AF}" type="parTrans" cxnId="{3A896A67-B8E2-4C3A-AE09-43EB8D7EE80C}">
      <dgm:prSet/>
      <dgm:spPr/>
      <dgm:t>
        <a:bodyPr/>
        <a:lstStyle/>
        <a:p>
          <a:endParaRPr lang="en-US"/>
        </a:p>
      </dgm:t>
    </dgm:pt>
    <dgm:pt modelId="{AC4C9DA5-4F88-43D8-B991-89B93C7996D4}" type="sibTrans" cxnId="{3A896A67-B8E2-4C3A-AE09-43EB8D7EE80C}">
      <dgm:prSet/>
      <dgm:spPr/>
      <dgm:t>
        <a:bodyPr/>
        <a:lstStyle/>
        <a:p>
          <a:endParaRPr lang="en-US"/>
        </a:p>
      </dgm:t>
    </dgm:pt>
    <dgm:pt modelId="{2E472D6A-7A89-4244-A7D3-3E0C56904981}" type="pres">
      <dgm:prSet presAssocID="{4FC4F333-9D96-4465-B073-63EA506C5CF0}" presName="linear" presStyleCnt="0">
        <dgm:presLayoutVars>
          <dgm:animLvl val="lvl"/>
          <dgm:resizeHandles val="exact"/>
        </dgm:presLayoutVars>
      </dgm:prSet>
      <dgm:spPr/>
    </dgm:pt>
    <dgm:pt modelId="{D0A187BC-FA1E-4D93-837E-015723629F5A}" type="pres">
      <dgm:prSet presAssocID="{43447F0B-8CF4-4383-A573-AB24374364AD}" presName="parentText" presStyleLbl="node1" presStyleIdx="0" presStyleCnt="4">
        <dgm:presLayoutVars>
          <dgm:chMax val="0"/>
          <dgm:bulletEnabled val="1"/>
        </dgm:presLayoutVars>
      </dgm:prSet>
      <dgm:spPr/>
    </dgm:pt>
    <dgm:pt modelId="{690E65AC-9897-4196-937C-65B747473F6C}" type="pres">
      <dgm:prSet presAssocID="{43447F0B-8CF4-4383-A573-AB24374364AD}" presName="childText" presStyleLbl="revTx" presStyleIdx="0" presStyleCnt="4">
        <dgm:presLayoutVars>
          <dgm:bulletEnabled val="1"/>
        </dgm:presLayoutVars>
      </dgm:prSet>
      <dgm:spPr/>
    </dgm:pt>
    <dgm:pt modelId="{D30C8E68-F62C-455E-8FD5-56A66AAC65DB}" type="pres">
      <dgm:prSet presAssocID="{6699935B-7621-4DFF-B079-C4605731EF11}" presName="parentText" presStyleLbl="node1" presStyleIdx="1" presStyleCnt="4">
        <dgm:presLayoutVars>
          <dgm:chMax val="0"/>
          <dgm:bulletEnabled val="1"/>
        </dgm:presLayoutVars>
      </dgm:prSet>
      <dgm:spPr/>
    </dgm:pt>
    <dgm:pt modelId="{48CE4801-3750-45FE-BF1B-128EDBE0CC54}" type="pres">
      <dgm:prSet presAssocID="{6699935B-7621-4DFF-B079-C4605731EF11}" presName="childText" presStyleLbl="revTx" presStyleIdx="1" presStyleCnt="4">
        <dgm:presLayoutVars>
          <dgm:bulletEnabled val="1"/>
        </dgm:presLayoutVars>
      </dgm:prSet>
      <dgm:spPr/>
    </dgm:pt>
    <dgm:pt modelId="{846DF460-07E2-4A5F-AB84-BAD938AAB71C}" type="pres">
      <dgm:prSet presAssocID="{DBCACE84-933B-43D0-AF5D-0FA693EE4DB0}" presName="parentText" presStyleLbl="node1" presStyleIdx="2" presStyleCnt="4">
        <dgm:presLayoutVars>
          <dgm:chMax val="0"/>
          <dgm:bulletEnabled val="1"/>
        </dgm:presLayoutVars>
      </dgm:prSet>
      <dgm:spPr/>
    </dgm:pt>
    <dgm:pt modelId="{CA547307-B2B2-4F80-BA98-118ECC4F3A3F}" type="pres">
      <dgm:prSet presAssocID="{DBCACE84-933B-43D0-AF5D-0FA693EE4DB0}" presName="childText" presStyleLbl="revTx" presStyleIdx="2" presStyleCnt="4">
        <dgm:presLayoutVars>
          <dgm:bulletEnabled val="1"/>
        </dgm:presLayoutVars>
      </dgm:prSet>
      <dgm:spPr/>
    </dgm:pt>
    <dgm:pt modelId="{22EB614E-3F0E-46AB-83BD-0B85C9044F6E}" type="pres">
      <dgm:prSet presAssocID="{A16E6DBB-FDBE-45FA-B3C0-6461D0DFC219}" presName="parentText" presStyleLbl="node1" presStyleIdx="3" presStyleCnt="4">
        <dgm:presLayoutVars>
          <dgm:chMax val="0"/>
          <dgm:bulletEnabled val="1"/>
        </dgm:presLayoutVars>
      </dgm:prSet>
      <dgm:spPr/>
    </dgm:pt>
    <dgm:pt modelId="{7E9DB158-55F5-4E93-9A24-E917378E59E3}" type="pres">
      <dgm:prSet presAssocID="{A16E6DBB-FDBE-45FA-B3C0-6461D0DFC219}" presName="childText" presStyleLbl="revTx" presStyleIdx="3" presStyleCnt="4">
        <dgm:presLayoutVars>
          <dgm:bulletEnabled val="1"/>
        </dgm:presLayoutVars>
      </dgm:prSet>
      <dgm:spPr/>
    </dgm:pt>
  </dgm:ptLst>
  <dgm:cxnLst>
    <dgm:cxn modelId="{AB53120D-DECE-4ACE-9501-A79411E42C94}" type="presOf" srcId="{43447F0B-8CF4-4383-A573-AB24374364AD}" destId="{D0A187BC-FA1E-4D93-837E-015723629F5A}" srcOrd="0" destOrd="0" presId="urn:microsoft.com/office/officeart/2005/8/layout/vList2"/>
    <dgm:cxn modelId="{BA6E212A-34E7-4781-B130-26EAB9917971}" srcId="{43447F0B-8CF4-4383-A573-AB24374364AD}" destId="{F29BEAF9-EE05-46A5-BD6C-7A46D50BEF51}" srcOrd="0" destOrd="0" parTransId="{985CFCA7-15E0-419C-B74C-0297E10462D8}" sibTransId="{F06F3D7E-88E2-4916-995F-458BE62D0368}"/>
    <dgm:cxn modelId="{39290535-D527-466D-98A7-C9018075C0CD}" srcId="{DBCACE84-933B-43D0-AF5D-0FA693EE4DB0}" destId="{BF111E41-98F0-47B1-8C1A-FF69FBBA7371}" srcOrd="0" destOrd="0" parTransId="{068100F6-5135-4ED9-839E-6359306DFCD2}" sibTransId="{7901A6E5-4DE4-43C4-9CBA-4ED3CE9F8C19}"/>
    <dgm:cxn modelId="{9F0D3035-3E43-4F20-900F-4FA0F3C3A9B8}" srcId="{4FC4F333-9D96-4465-B073-63EA506C5CF0}" destId="{DBCACE84-933B-43D0-AF5D-0FA693EE4DB0}" srcOrd="2" destOrd="0" parTransId="{6F946E4A-E9BF-406B-B07F-11CC8BDF94B6}" sibTransId="{FED46F46-C189-4738-AEC9-CC43C3211697}"/>
    <dgm:cxn modelId="{25580146-E682-4397-992A-91DB8FA6635D}" type="presOf" srcId="{4FC4F333-9D96-4465-B073-63EA506C5CF0}" destId="{2E472D6A-7A89-4244-A7D3-3E0C56904981}" srcOrd="0" destOrd="0" presId="urn:microsoft.com/office/officeart/2005/8/layout/vList2"/>
    <dgm:cxn modelId="{3A896A67-B8E2-4C3A-AE09-43EB8D7EE80C}" srcId="{A16E6DBB-FDBE-45FA-B3C0-6461D0DFC219}" destId="{9CD9A567-6A15-4D5D-B57B-D6F03C637732}" srcOrd="0" destOrd="0" parTransId="{565A2F79-D60F-4B13-B423-C7191F4B78AF}" sibTransId="{AC4C9DA5-4F88-43D8-B991-89B93C7996D4}"/>
    <dgm:cxn modelId="{6F2B476A-5551-44B5-B409-66CF708ABA1D}" type="presOf" srcId="{9CD9A567-6A15-4D5D-B57B-D6F03C637732}" destId="{7E9DB158-55F5-4E93-9A24-E917378E59E3}" srcOrd="0" destOrd="0" presId="urn:microsoft.com/office/officeart/2005/8/layout/vList2"/>
    <dgm:cxn modelId="{06BF0E74-F576-45D6-AE7D-FC5A35B8F480}" type="presOf" srcId="{1EDD80F9-85D9-4653-89C8-A04FBFBBD305}" destId="{48CE4801-3750-45FE-BF1B-128EDBE0CC54}" srcOrd="0" destOrd="0" presId="urn:microsoft.com/office/officeart/2005/8/layout/vList2"/>
    <dgm:cxn modelId="{939E2174-444A-4635-B387-289E22AEDEA5}" srcId="{4FC4F333-9D96-4465-B073-63EA506C5CF0}" destId="{43447F0B-8CF4-4383-A573-AB24374364AD}" srcOrd="0" destOrd="0" parTransId="{5098A26F-E662-4488-BA6A-6C357BF65ED0}" sibTransId="{D73E44C4-1F33-4A0B-8AB0-374D410FBE4E}"/>
    <dgm:cxn modelId="{D893387D-0372-49CF-B711-B0A6220C02C7}" srcId="{6699935B-7621-4DFF-B079-C4605731EF11}" destId="{1EDD80F9-85D9-4653-89C8-A04FBFBBD305}" srcOrd="0" destOrd="0" parTransId="{EEA598C8-6F6F-40ED-9C1A-66CA1F661D0B}" sibTransId="{32013DAD-98EB-40BA-9BAD-F21BFB30E525}"/>
    <dgm:cxn modelId="{3D90C588-4730-4DAD-8C74-3F0F7977F3E7}" type="presOf" srcId="{DBCACE84-933B-43D0-AF5D-0FA693EE4DB0}" destId="{846DF460-07E2-4A5F-AB84-BAD938AAB71C}" srcOrd="0" destOrd="0" presId="urn:microsoft.com/office/officeart/2005/8/layout/vList2"/>
    <dgm:cxn modelId="{B85B7B8E-33E6-4D7C-9C70-0E6E3EA98F14}" type="presOf" srcId="{F29BEAF9-EE05-46A5-BD6C-7A46D50BEF51}" destId="{690E65AC-9897-4196-937C-65B747473F6C}" srcOrd="0" destOrd="0" presId="urn:microsoft.com/office/officeart/2005/8/layout/vList2"/>
    <dgm:cxn modelId="{0EF4EDAA-F08D-4D73-BDE8-714B0D78F01F}" srcId="{4FC4F333-9D96-4465-B073-63EA506C5CF0}" destId="{6699935B-7621-4DFF-B079-C4605731EF11}" srcOrd="1" destOrd="0" parTransId="{356BE392-8FEA-4357-B9D2-B092E626FB0C}" sibTransId="{8C6DB4DA-6579-427B-AA79-1B7A275E711A}"/>
    <dgm:cxn modelId="{B2D290D1-7DA8-4C3C-AE86-3AA356560F05}" type="presOf" srcId="{A16E6DBB-FDBE-45FA-B3C0-6461D0DFC219}" destId="{22EB614E-3F0E-46AB-83BD-0B85C9044F6E}" srcOrd="0" destOrd="0" presId="urn:microsoft.com/office/officeart/2005/8/layout/vList2"/>
    <dgm:cxn modelId="{41D975D5-A0FE-4747-927F-25FBFE51971D}" type="presOf" srcId="{BF111E41-98F0-47B1-8C1A-FF69FBBA7371}" destId="{CA547307-B2B2-4F80-BA98-118ECC4F3A3F}" srcOrd="0" destOrd="0" presId="urn:microsoft.com/office/officeart/2005/8/layout/vList2"/>
    <dgm:cxn modelId="{D2B8ACDF-063E-408C-9902-2E5DF659C870}" type="presOf" srcId="{6699935B-7621-4DFF-B079-C4605731EF11}" destId="{D30C8E68-F62C-455E-8FD5-56A66AAC65DB}" srcOrd="0" destOrd="0" presId="urn:microsoft.com/office/officeart/2005/8/layout/vList2"/>
    <dgm:cxn modelId="{071AFEFE-D0E4-4CB1-A4A3-3F27ACE4EA12}" srcId="{4FC4F333-9D96-4465-B073-63EA506C5CF0}" destId="{A16E6DBB-FDBE-45FA-B3C0-6461D0DFC219}" srcOrd="3" destOrd="0" parTransId="{672DB612-8BE9-4972-8C23-B30A88D59E64}" sibTransId="{4E9680A2-26BF-4665-B484-9AA3FF576441}"/>
    <dgm:cxn modelId="{B344BBBB-19F0-47D7-9F1F-5E6323F10D0E}" type="presParOf" srcId="{2E472D6A-7A89-4244-A7D3-3E0C56904981}" destId="{D0A187BC-FA1E-4D93-837E-015723629F5A}" srcOrd="0" destOrd="0" presId="urn:microsoft.com/office/officeart/2005/8/layout/vList2"/>
    <dgm:cxn modelId="{9FF7BCDF-7FA2-46E9-99DE-5FDE1583CD62}" type="presParOf" srcId="{2E472D6A-7A89-4244-A7D3-3E0C56904981}" destId="{690E65AC-9897-4196-937C-65B747473F6C}" srcOrd="1" destOrd="0" presId="urn:microsoft.com/office/officeart/2005/8/layout/vList2"/>
    <dgm:cxn modelId="{CDBFD62B-2DF1-4CEA-BBAF-4CAC6F157368}" type="presParOf" srcId="{2E472D6A-7A89-4244-A7D3-3E0C56904981}" destId="{D30C8E68-F62C-455E-8FD5-56A66AAC65DB}" srcOrd="2" destOrd="0" presId="urn:microsoft.com/office/officeart/2005/8/layout/vList2"/>
    <dgm:cxn modelId="{BAC4762E-AD00-4C58-A509-C58CC69CD9DE}" type="presParOf" srcId="{2E472D6A-7A89-4244-A7D3-3E0C56904981}" destId="{48CE4801-3750-45FE-BF1B-128EDBE0CC54}" srcOrd="3" destOrd="0" presId="urn:microsoft.com/office/officeart/2005/8/layout/vList2"/>
    <dgm:cxn modelId="{BDC519EB-81EF-422C-8C5A-940AF8D27934}" type="presParOf" srcId="{2E472D6A-7A89-4244-A7D3-3E0C56904981}" destId="{846DF460-07E2-4A5F-AB84-BAD938AAB71C}" srcOrd="4" destOrd="0" presId="urn:microsoft.com/office/officeart/2005/8/layout/vList2"/>
    <dgm:cxn modelId="{11F93D59-971D-4524-ABF2-6A82391FE853}" type="presParOf" srcId="{2E472D6A-7A89-4244-A7D3-3E0C56904981}" destId="{CA547307-B2B2-4F80-BA98-118ECC4F3A3F}" srcOrd="5" destOrd="0" presId="urn:microsoft.com/office/officeart/2005/8/layout/vList2"/>
    <dgm:cxn modelId="{3B9242DB-26CA-4CE1-AF0C-2A4EDDB7BD73}" type="presParOf" srcId="{2E472D6A-7A89-4244-A7D3-3E0C56904981}" destId="{22EB614E-3F0E-46AB-83BD-0B85C9044F6E}" srcOrd="6" destOrd="0" presId="urn:microsoft.com/office/officeart/2005/8/layout/vList2"/>
    <dgm:cxn modelId="{CE8555AA-1DE1-4D5D-B270-8AA9805EE0CA}" type="presParOf" srcId="{2E472D6A-7A89-4244-A7D3-3E0C56904981}" destId="{7E9DB158-55F5-4E93-9A24-E917378E59E3}"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7C6F36-2EFC-474C-892E-60AB263E327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US"/>
        </a:p>
      </dgm:t>
    </dgm:pt>
    <dgm:pt modelId="{35BDC789-3625-4245-AE12-FA261A362597}">
      <dgm:prSet phldrT="[Text]" custT="1"/>
      <dgm:spPr/>
      <dgm:t>
        <a:bodyPr/>
        <a:lstStyle/>
        <a:p>
          <a:r>
            <a:rPr lang="en-US" sz="1600" dirty="0"/>
            <a:t>Europe</a:t>
          </a:r>
        </a:p>
      </dgm:t>
    </dgm:pt>
    <dgm:pt modelId="{79B8B85A-551A-4770-B2B1-C6E5FC7BBF04}" type="parTrans" cxnId="{931CB769-3E03-428E-9F2F-E4832EE49785}">
      <dgm:prSet/>
      <dgm:spPr/>
      <dgm:t>
        <a:bodyPr/>
        <a:lstStyle/>
        <a:p>
          <a:endParaRPr lang="en-US"/>
        </a:p>
      </dgm:t>
    </dgm:pt>
    <dgm:pt modelId="{02478777-3FE0-4740-8004-10A3D0E7B4E5}" type="sibTrans" cxnId="{931CB769-3E03-428E-9F2F-E4832EE49785}">
      <dgm:prSet/>
      <dgm:spPr/>
      <dgm:t>
        <a:bodyPr/>
        <a:lstStyle/>
        <a:p>
          <a:endParaRPr lang="en-US"/>
        </a:p>
      </dgm:t>
    </dgm:pt>
    <dgm:pt modelId="{34F39164-B9B7-4F33-9C22-45033A51930D}">
      <dgm:prSet phldrT="[Text]" custT="1"/>
      <dgm:spPr/>
      <dgm:t>
        <a:bodyPr/>
        <a:lstStyle/>
        <a:p>
          <a:r>
            <a:rPr lang="en-US" sz="1400" dirty="0"/>
            <a:t>Racing</a:t>
          </a:r>
        </a:p>
      </dgm:t>
    </dgm:pt>
    <dgm:pt modelId="{6D6B72D3-68FA-4DB5-A232-E3F4A49FDB2E}" type="parTrans" cxnId="{6F2388D1-ABF6-4C52-8A94-FB928F6B36C9}">
      <dgm:prSet/>
      <dgm:spPr/>
      <dgm:t>
        <a:bodyPr/>
        <a:lstStyle/>
        <a:p>
          <a:endParaRPr lang="en-US"/>
        </a:p>
      </dgm:t>
    </dgm:pt>
    <dgm:pt modelId="{9F4FA377-E61F-4997-924D-6D12F3007F04}" type="sibTrans" cxnId="{6F2388D1-ABF6-4C52-8A94-FB928F6B36C9}">
      <dgm:prSet/>
      <dgm:spPr/>
      <dgm:t>
        <a:bodyPr/>
        <a:lstStyle/>
        <a:p>
          <a:endParaRPr lang="en-US"/>
        </a:p>
      </dgm:t>
    </dgm:pt>
    <dgm:pt modelId="{74B614E0-3CEA-420C-90B8-215FBE942AB4}">
      <dgm:prSet phldrT="[Text]" custT="1"/>
      <dgm:spPr/>
      <dgm:t>
        <a:bodyPr/>
        <a:lstStyle/>
        <a:p>
          <a:r>
            <a:rPr lang="en-US" sz="1600" dirty="0"/>
            <a:t>North America</a:t>
          </a:r>
        </a:p>
      </dgm:t>
    </dgm:pt>
    <dgm:pt modelId="{3A4FFF00-518E-4A87-8E92-AD13029815A6}" type="parTrans" cxnId="{BCECCDE4-6439-4647-9B1A-B9E8AE2C3747}">
      <dgm:prSet/>
      <dgm:spPr/>
      <dgm:t>
        <a:bodyPr/>
        <a:lstStyle/>
        <a:p>
          <a:endParaRPr lang="en-US"/>
        </a:p>
      </dgm:t>
    </dgm:pt>
    <dgm:pt modelId="{C4B4C21B-9847-4060-951B-6181D8F998A6}" type="sibTrans" cxnId="{BCECCDE4-6439-4647-9B1A-B9E8AE2C3747}">
      <dgm:prSet/>
      <dgm:spPr/>
      <dgm:t>
        <a:bodyPr/>
        <a:lstStyle/>
        <a:p>
          <a:endParaRPr lang="en-US"/>
        </a:p>
      </dgm:t>
    </dgm:pt>
    <dgm:pt modelId="{1ACC363A-EA9F-4004-8BA7-97800F962131}">
      <dgm:prSet phldrT="[Text]" custT="1"/>
      <dgm:spPr>
        <a:solidFill>
          <a:srgbClr val="FFFF00">
            <a:alpha val="90000"/>
          </a:srgbClr>
        </a:solidFill>
      </dgm:spPr>
      <dgm:t>
        <a:bodyPr/>
        <a:lstStyle/>
        <a:p>
          <a:r>
            <a:rPr lang="en-US" sz="1400" dirty="0"/>
            <a:t>Shooter</a:t>
          </a:r>
        </a:p>
      </dgm:t>
    </dgm:pt>
    <dgm:pt modelId="{B375043C-C49C-44A4-8E21-8CD250B3D30B}" type="parTrans" cxnId="{263326B9-8825-4792-802E-BD1996FC3754}">
      <dgm:prSet/>
      <dgm:spPr/>
      <dgm:t>
        <a:bodyPr/>
        <a:lstStyle/>
        <a:p>
          <a:endParaRPr lang="en-US"/>
        </a:p>
      </dgm:t>
    </dgm:pt>
    <dgm:pt modelId="{CC071F26-0B40-4A3A-88FB-ABFF66194341}" type="sibTrans" cxnId="{263326B9-8825-4792-802E-BD1996FC3754}">
      <dgm:prSet/>
      <dgm:spPr/>
      <dgm:t>
        <a:bodyPr/>
        <a:lstStyle/>
        <a:p>
          <a:endParaRPr lang="en-US"/>
        </a:p>
      </dgm:t>
    </dgm:pt>
    <dgm:pt modelId="{6E20C80C-11CD-4CCD-AD73-DE8C0DCF8435}">
      <dgm:prSet phldrT="[Text]" custT="1"/>
      <dgm:spPr>
        <a:solidFill>
          <a:srgbClr val="FFFF00">
            <a:alpha val="90000"/>
          </a:srgbClr>
        </a:solidFill>
      </dgm:spPr>
      <dgm:t>
        <a:bodyPr/>
        <a:lstStyle/>
        <a:p>
          <a:r>
            <a:rPr lang="en-US" sz="1400" dirty="0"/>
            <a:t>Sports</a:t>
          </a:r>
        </a:p>
      </dgm:t>
    </dgm:pt>
    <dgm:pt modelId="{FCACBCE8-18B4-4B6D-BA21-32D6CAD4B6EA}" type="parTrans" cxnId="{DE8A4872-A83D-4CEC-A668-4534E15C2922}">
      <dgm:prSet/>
      <dgm:spPr/>
      <dgm:t>
        <a:bodyPr/>
        <a:lstStyle/>
        <a:p>
          <a:endParaRPr lang="en-US"/>
        </a:p>
      </dgm:t>
    </dgm:pt>
    <dgm:pt modelId="{C778024D-94BC-4AF8-B547-860ED72D84F4}" type="sibTrans" cxnId="{DE8A4872-A83D-4CEC-A668-4534E15C2922}">
      <dgm:prSet/>
      <dgm:spPr/>
      <dgm:t>
        <a:bodyPr/>
        <a:lstStyle/>
        <a:p>
          <a:endParaRPr lang="en-US"/>
        </a:p>
      </dgm:t>
    </dgm:pt>
    <dgm:pt modelId="{D050CA56-1260-4AFF-8569-422804B62951}">
      <dgm:prSet phldrT="[Text]" custT="1"/>
      <dgm:spPr/>
      <dgm:t>
        <a:bodyPr/>
        <a:lstStyle/>
        <a:p>
          <a:r>
            <a:rPr lang="en-US" sz="1600" dirty="0"/>
            <a:t>Japan</a:t>
          </a:r>
        </a:p>
      </dgm:t>
    </dgm:pt>
    <dgm:pt modelId="{289E0201-622C-4284-9FAA-3CE65E9CF074}" type="parTrans" cxnId="{AA7BAF5C-9B78-45A6-86AD-F263AF20C0CC}">
      <dgm:prSet/>
      <dgm:spPr/>
      <dgm:t>
        <a:bodyPr/>
        <a:lstStyle/>
        <a:p>
          <a:endParaRPr lang="en-US"/>
        </a:p>
      </dgm:t>
    </dgm:pt>
    <dgm:pt modelId="{D045E167-586E-4FDA-9196-2B4E0E308ADB}" type="sibTrans" cxnId="{AA7BAF5C-9B78-45A6-86AD-F263AF20C0CC}">
      <dgm:prSet/>
      <dgm:spPr/>
      <dgm:t>
        <a:bodyPr/>
        <a:lstStyle/>
        <a:p>
          <a:endParaRPr lang="en-US"/>
        </a:p>
      </dgm:t>
    </dgm:pt>
    <dgm:pt modelId="{690859C6-99E9-4309-908C-ECA2195EBFCF}">
      <dgm:prSet phldrT="[Text]" custT="1"/>
      <dgm:spPr/>
      <dgm:t>
        <a:bodyPr/>
        <a:lstStyle/>
        <a:p>
          <a:r>
            <a:rPr lang="en-US" sz="1400" dirty="0"/>
            <a:t>Simulation</a:t>
          </a:r>
        </a:p>
      </dgm:t>
    </dgm:pt>
    <dgm:pt modelId="{955224ED-438C-49B6-ACD7-CFCCE48292F4}" type="parTrans" cxnId="{F4E33C7E-EA3E-4EEC-97C1-79C75A0779E4}">
      <dgm:prSet/>
      <dgm:spPr/>
      <dgm:t>
        <a:bodyPr/>
        <a:lstStyle/>
        <a:p>
          <a:endParaRPr lang="en-US"/>
        </a:p>
      </dgm:t>
    </dgm:pt>
    <dgm:pt modelId="{C440DB60-C390-48E4-825D-E8C5B3F6D71E}" type="sibTrans" cxnId="{F4E33C7E-EA3E-4EEC-97C1-79C75A0779E4}">
      <dgm:prSet/>
      <dgm:spPr/>
      <dgm:t>
        <a:bodyPr/>
        <a:lstStyle/>
        <a:p>
          <a:endParaRPr lang="en-US"/>
        </a:p>
      </dgm:t>
    </dgm:pt>
    <dgm:pt modelId="{129E650F-192E-4FF0-9B3A-64E9DEBF81A8}">
      <dgm:prSet phldrT="[Text]" custT="1"/>
      <dgm:spPr/>
      <dgm:t>
        <a:bodyPr/>
        <a:lstStyle/>
        <a:p>
          <a:r>
            <a:rPr lang="en-US" sz="1400" dirty="0"/>
            <a:t>Fighting</a:t>
          </a:r>
        </a:p>
      </dgm:t>
    </dgm:pt>
    <dgm:pt modelId="{384A52D8-8663-4291-A166-3071FC51021F}" type="parTrans" cxnId="{8DB9FCC7-C049-4F78-9EFC-073819CDB1B3}">
      <dgm:prSet/>
      <dgm:spPr/>
      <dgm:t>
        <a:bodyPr/>
        <a:lstStyle/>
        <a:p>
          <a:endParaRPr lang="en-US"/>
        </a:p>
      </dgm:t>
    </dgm:pt>
    <dgm:pt modelId="{B4E8667C-0853-4CB0-9014-A2CC5D43A829}" type="sibTrans" cxnId="{8DB9FCC7-C049-4F78-9EFC-073819CDB1B3}">
      <dgm:prSet/>
      <dgm:spPr/>
      <dgm:t>
        <a:bodyPr/>
        <a:lstStyle/>
        <a:p>
          <a:endParaRPr lang="en-US"/>
        </a:p>
      </dgm:t>
    </dgm:pt>
    <dgm:pt modelId="{E67E77BA-D418-4BB5-BD66-229FC20741BC}">
      <dgm:prSet phldrT="[Text]" custT="1"/>
      <dgm:spPr>
        <a:solidFill>
          <a:srgbClr val="FFFF00">
            <a:alpha val="90000"/>
          </a:srgbClr>
        </a:solidFill>
      </dgm:spPr>
      <dgm:t>
        <a:bodyPr/>
        <a:lstStyle/>
        <a:p>
          <a:r>
            <a:rPr lang="en-US" sz="1400" dirty="0"/>
            <a:t>Shooter</a:t>
          </a:r>
        </a:p>
      </dgm:t>
    </dgm:pt>
    <dgm:pt modelId="{C7430B8C-3C1B-4520-8CEC-F95B4DB6BAF0}" type="parTrans" cxnId="{E69A2F1D-4334-41E8-8784-7B672329419F}">
      <dgm:prSet/>
      <dgm:spPr/>
      <dgm:t>
        <a:bodyPr/>
        <a:lstStyle/>
        <a:p>
          <a:endParaRPr lang="en-US"/>
        </a:p>
      </dgm:t>
    </dgm:pt>
    <dgm:pt modelId="{FB00B42E-D3B1-4A57-94B1-9B045D244671}" type="sibTrans" cxnId="{E69A2F1D-4334-41E8-8784-7B672329419F}">
      <dgm:prSet/>
      <dgm:spPr/>
      <dgm:t>
        <a:bodyPr/>
        <a:lstStyle/>
        <a:p>
          <a:endParaRPr lang="en-US"/>
        </a:p>
      </dgm:t>
    </dgm:pt>
    <dgm:pt modelId="{B723EF2A-1E0C-4C76-86BE-570883DB650C}">
      <dgm:prSet phldrT="[Text]" custT="1"/>
      <dgm:spPr>
        <a:solidFill>
          <a:srgbClr val="FFFF00">
            <a:alpha val="90000"/>
          </a:srgbClr>
        </a:solidFill>
      </dgm:spPr>
      <dgm:t>
        <a:bodyPr/>
        <a:lstStyle/>
        <a:p>
          <a:r>
            <a:rPr lang="en-US" sz="1400" dirty="0"/>
            <a:t>Sports</a:t>
          </a:r>
        </a:p>
      </dgm:t>
    </dgm:pt>
    <dgm:pt modelId="{C58059C6-594A-447F-BBF4-0419DA644E9A}" type="parTrans" cxnId="{DF3044DE-7FA4-4DDF-8E2F-D70922B893E4}">
      <dgm:prSet/>
      <dgm:spPr/>
      <dgm:t>
        <a:bodyPr/>
        <a:lstStyle/>
        <a:p>
          <a:endParaRPr lang="en-US"/>
        </a:p>
      </dgm:t>
    </dgm:pt>
    <dgm:pt modelId="{E391C11D-0D34-4044-9DA9-2B013D8DD468}" type="sibTrans" cxnId="{DF3044DE-7FA4-4DDF-8E2F-D70922B893E4}">
      <dgm:prSet/>
      <dgm:spPr/>
      <dgm:t>
        <a:bodyPr/>
        <a:lstStyle/>
        <a:p>
          <a:endParaRPr lang="en-US"/>
        </a:p>
      </dgm:t>
    </dgm:pt>
    <dgm:pt modelId="{CBE29576-445A-4B60-A7C1-6DB9E9B6240F}">
      <dgm:prSet phldrT="[Text]" custT="1"/>
      <dgm:spPr>
        <a:solidFill>
          <a:srgbClr val="FFFF00">
            <a:alpha val="90000"/>
          </a:srgbClr>
        </a:solidFill>
      </dgm:spPr>
      <dgm:t>
        <a:bodyPr/>
        <a:lstStyle/>
        <a:p>
          <a:r>
            <a:rPr lang="en-US" sz="1400" dirty="0"/>
            <a:t>Role Playing</a:t>
          </a:r>
        </a:p>
      </dgm:t>
    </dgm:pt>
    <dgm:pt modelId="{DA8F74CD-7A3E-43DA-8DAC-AC18033E8FA9}" type="parTrans" cxnId="{579F3B85-3ABD-45D9-B4DD-3E7D6B830200}">
      <dgm:prSet/>
      <dgm:spPr/>
      <dgm:t>
        <a:bodyPr/>
        <a:lstStyle/>
        <a:p>
          <a:endParaRPr lang="en-US"/>
        </a:p>
      </dgm:t>
    </dgm:pt>
    <dgm:pt modelId="{F8E23EEF-77E9-4D9A-970D-8C9837418AF6}" type="sibTrans" cxnId="{579F3B85-3ABD-45D9-B4DD-3E7D6B830200}">
      <dgm:prSet/>
      <dgm:spPr/>
      <dgm:t>
        <a:bodyPr/>
        <a:lstStyle/>
        <a:p>
          <a:endParaRPr lang="en-US"/>
        </a:p>
      </dgm:t>
    </dgm:pt>
    <dgm:pt modelId="{07756BF0-0CF6-4F30-BF7C-95583F15EB98}">
      <dgm:prSet phldrT="[Text]" custT="1"/>
      <dgm:spPr/>
      <dgm:t>
        <a:bodyPr/>
        <a:lstStyle/>
        <a:p>
          <a:r>
            <a:rPr lang="en-US" sz="1400" dirty="0" err="1"/>
            <a:t>Misc</a:t>
          </a:r>
          <a:endParaRPr lang="en-US" sz="1400" dirty="0"/>
        </a:p>
      </dgm:t>
    </dgm:pt>
    <dgm:pt modelId="{4A9F1A59-51B2-4C53-AC85-66F2C9138FB3}" type="parTrans" cxnId="{AF176076-AA6E-42E4-BBF2-2E77D4122BEF}">
      <dgm:prSet/>
      <dgm:spPr/>
      <dgm:t>
        <a:bodyPr/>
        <a:lstStyle/>
        <a:p>
          <a:endParaRPr lang="en-US"/>
        </a:p>
      </dgm:t>
    </dgm:pt>
    <dgm:pt modelId="{26033504-1C3B-4683-B069-45EF8667876F}" type="sibTrans" cxnId="{AF176076-AA6E-42E4-BBF2-2E77D4122BEF}">
      <dgm:prSet/>
      <dgm:spPr/>
      <dgm:t>
        <a:bodyPr/>
        <a:lstStyle/>
        <a:p>
          <a:endParaRPr lang="en-US"/>
        </a:p>
      </dgm:t>
    </dgm:pt>
    <dgm:pt modelId="{DAB6C47A-5501-4FD3-970B-F093CD249423}">
      <dgm:prSet phldrT="[Text]" custT="1"/>
      <dgm:spPr>
        <a:solidFill>
          <a:srgbClr val="FFFF00">
            <a:alpha val="90000"/>
          </a:srgbClr>
        </a:solidFill>
      </dgm:spPr>
      <dgm:t>
        <a:bodyPr/>
        <a:lstStyle/>
        <a:p>
          <a:r>
            <a:rPr lang="en-US" sz="1400" dirty="0"/>
            <a:t>Action</a:t>
          </a:r>
        </a:p>
      </dgm:t>
    </dgm:pt>
    <dgm:pt modelId="{89A2CB5A-3E49-46B1-AD6F-9B2D01DC72D8}" type="parTrans" cxnId="{6EC9E289-A2B7-420E-857F-98B3ED9CAD1A}">
      <dgm:prSet/>
      <dgm:spPr/>
      <dgm:t>
        <a:bodyPr/>
        <a:lstStyle/>
        <a:p>
          <a:endParaRPr lang="en-US"/>
        </a:p>
      </dgm:t>
    </dgm:pt>
    <dgm:pt modelId="{2DF83B52-0268-4D4D-9283-1E7BDDCE6A0D}" type="sibTrans" cxnId="{6EC9E289-A2B7-420E-857F-98B3ED9CAD1A}">
      <dgm:prSet/>
      <dgm:spPr/>
      <dgm:t>
        <a:bodyPr/>
        <a:lstStyle/>
        <a:p>
          <a:endParaRPr lang="en-US"/>
        </a:p>
      </dgm:t>
    </dgm:pt>
    <dgm:pt modelId="{7EE5239F-3B79-40FE-98AC-4606DB41355B}">
      <dgm:prSet phldrT="[Text]" custT="1"/>
      <dgm:spPr>
        <a:solidFill>
          <a:srgbClr val="FFFF00">
            <a:alpha val="90000"/>
          </a:srgbClr>
        </a:solidFill>
      </dgm:spPr>
      <dgm:t>
        <a:bodyPr/>
        <a:lstStyle/>
        <a:p>
          <a:r>
            <a:rPr lang="en-US" sz="1400" dirty="0"/>
            <a:t>Action</a:t>
          </a:r>
        </a:p>
      </dgm:t>
    </dgm:pt>
    <dgm:pt modelId="{6A671A35-9F12-49B6-BD8E-EA1EC1453818}" type="parTrans" cxnId="{184F81AB-2586-465B-A4EC-3BD846F55AF4}">
      <dgm:prSet/>
      <dgm:spPr/>
      <dgm:t>
        <a:bodyPr/>
        <a:lstStyle/>
        <a:p>
          <a:endParaRPr lang="en-US"/>
        </a:p>
      </dgm:t>
    </dgm:pt>
    <dgm:pt modelId="{5FC16B0B-6DAA-48E7-814D-049A91F1B4B9}" type="sibTrans" cxnId="{184F81AB-2586-465B-A4EC-3BD846F55AF4}">
      <dgm:prSet/>
      <dgm:spPr/>
      <dgm:t>
        <a:bodyPr/>
        <a:lstStyle/>
        <a:p>
          <a:endParaRPr lang="en-US"/>
        </a:p>
      </dgm:t>
    </dgm:pt>
    <dgm:pt modelId="{58A7C1D4-E73A-431F-A434-70976E9525D4}">
      <dgm:prSet phldrT="[Text]" custT="1"/>
      <dgm:spPr>
        <a:solidFill>
          <a:srgbClr val="FFFF00">
            <a:alpha val="90000"/>
          </a:srgbClr>
        </a:solidFill>
      </dgm:spPr>
      <dgm:t>
        <a:bodyPr/>
        <a:lstStyle/>
        <a:p>
          <a:r>
            <a:rPr lang="en-US" sz="1400" dirty="0"/>
            <a:t>Action</a:t>
          </a:r>
        </a:p>
      </dgm:t>
    </dgm:pt>
    <dgm:pt modelId="{A407418C-2659-4FC3-BC1E-CE92C1A04B78}" type="parTrans" cxnId="{56A96BE0-5E86-4BA1-8E3A-665C1C7E27FA}">
      <dgm:prSet/>
      <dgm:spPr/>
      <dgm:t>
        <a:bodyPr/>
        <a:lstStyle/>
        <a:p>
          <a:endParaRPr lang="en-US"/>
        </a:p>
      </dgm:t>
    </dgm:pt>
    <dgm:pt modelId="{DBAFC1F6-B5EF-4215-A8F7-DCF686F39F2A}" type="sibTrans" cxnId="{56A96BE0-5E86-4BA1-8E3A-665C1C7E27FA}">
      <dgm:prSet/>
      <dgm:spPr/>
      <dgm:t>
        <a:bodyPr/>
        <a:lstStyle/>
        <a:p>
          <a:endParaRPr lang="en-US"/>
        </a:p>
      </dgm:t>
    </dgm:pt>
    <dgm:pt modelId="{7E82032C-247D-4175-B90E-A9167A37AEA4}" type="pres">
      <dgm:prSet presAssocID="{897C6F36-2EFC-474C-892E-60AB263E3270}" presName="diagram" presStyleCnt="0">
        <dgm:presLayoutVars>
          <dgm:chPref val="1"/>
          <dgm:dir/>
          <dgm:animOne val="branch"/>
          <dgm:animLvl val="lvl"/>
          <dgm:resizeHandles/>
        </dgm:presLayoutVars>
      </dgm:prSet>
      <dgm:spPr/>
    </dgm:pt>
    <dgm:pt modelId="{8E0466F8-CD50-4FDA-A1BB-E4256C7070A2}" type="pres">
      <dgm:prSet presAssocID="{35BDC789-3625-4245-AE12-FA261A362597}" presName="root" presStyleCnt="0"/>
      <dgm:spPr/>
    </dgm:pt>
    <dgm:pt modelId="{D5823E11-3C66-4716-B006-8E7C0B9DC18F}" type="pres">
      <dgm:prSet presAssocID="{35BDC789-3625-4245-AE12-FA261A362597}" presName="rootComposite" presStyleCnt="0"/>
      <dgm:spPr/>
    </dgm:pt>
    <dgm:pt modelId="{117FE8B1-8715-4006-BF86-ABBF8BCF2BB7}" type="pres">
      <dgm:prSet presAssocID="{35BDC789-3625-4245-AE12-FA261A362597}" presName="rootText" presStyleLbl="node1" presStyleIdx="0" presStyleCnt="3"/>
      <dgm:spPr/>
    </dgm:pt>
    <dgm:pt modelId="{5914BCDB-C07D-47C5-A752-172BD9CBD29B}" type="pres">
      <dgm:prSet presAssocID="{35BDC789-3625-4245-AE12-FA261A362597}" presName="rootConnector" presStyleLbl="node1" presStyleIdx="0" presStyleCnt="3"/>
      <dgm:spPr/>
    </dgm:pt>
    <dgm:pt modelId="{5B08F29F-6F2B-4D69-9C66-7A5EFA34A16E}" type="pres">
      <dgm:prSet presAssocID="{35BDC789-3625-4245-AE12-FA261A362597}" presName="childShape" presStyleCnt="0"/>
      <dgm:spPr/>
    </dgm:pt>
    <dgm:pt modelId="{6F91D8E6-E048-4FA9-860F-0F6967224503}" type="pres">
      <dgm:prSet presAssocID="{6D6B72D3-68FA-4DB5-A232-E3F4A49FDB2E}" presName="Name13" presStyleLbl="parChTrans1D2" presStyleIdx="0" presStyleCnt="12"/>
      <dgm:spPr/>
    </dgm:pt>
    <dgm:pt modelId="{89B7FF61-048D-4453-8069-554C7AB9116D}" type="pres">
      <dgm:prSet presAssocID="{34F39164-B9B7-4F33-9C22-45033A51930D}" presName="childText" presStyleLbl="bgAcc1" presStyleIdx="0" presStyleCnt="12">
        <dgm:presLayoutVars>
          <dgm:bulletEnabled val="1"/>
        </dgm:presLayoutVars>
      </dgm:prSet>
      <dgm:spPr/>
    </dgm:pt>
    <dgm:pt modelId="{F38FB557-3071-4C97-8A29-83B763F54F97}" type="pres">
      <dgm:prSet presAssocID="{C7430B8C-3C1B-4520-8CEC-F95B4DB6BAF0}" presName="Name13" presStyleLbl="parChTrans1D2" presStyleIdx="1" presStyleCnt="12"/>
      <dgm:spPr/>
    </dgm:pt>
    <dgm:pt modelId="{EF3ADFE2-EB08-4229-A690-C1E13D4A13D6}" type="pres">
      <dgm:prSet presAssocID="{E67E77BA-D418-4BB5-BD66-229FC20741BC}" presName="childText" presStyleLbl="bgAcc1" presStyleIdx="1" presStyleCnt="12">
        <dgm:presLayoutVars>
          <dgm:bulletEnabled val="1"/>
        </dgm:presLayoutVars>
      </dgm:prSet>
      <dgm:spPr/>
    </dgm:pt>
    <dgm:pt modelId="{E28B0465-C76C-410F-A6CF-EC4CA3A5E970}" type="pres">
      <dgm:prSet presAssocID="{C58059C6-594A-447F-BBF4-0419DA644E9A}" presName="Name13" presStyleLbl="parChTrans1D2" presStyleIdx="2" presStyleCnt="12"/>
      <dgm:spPr/>
    </dgm:pt>
    <dgm:pt modelId="{CCCE6A54-5659-4E6C-926F-187F9FF78397}" type="pres">
      <dgm:prSet presAssocID="{B723EF2A-1E0C-4C76-86BE-570883DB650C}" presName="childText" presStyleLbl="bgAcc1" presStyleIdx="2" presStyleCnt="12">
        <dgm:presLayoutVars>
          <dgm:bulletEnabled val="1"/>
        </dgm:presLayoutVars>
      </dgm:prSet>
      <dgm:spPr/>
    </dgm:pt>
    <dgm:pt modelId="{FB64DF68-2B33-42C5-82E9-59830A24B8FE}" type="pres">
      <dgm:prSet presAssocID="{89A2CB5A-3E49-46B1-AD6F-9B2D01DC72D8}" presName="Name13" presStyleLbl="parChTrans1D2" presStyleIdx="3" presStyleCnt="12"/>
      <dgm:spPr/>
    </dgm:pt>
    <dgm:pt modelId="{EE68DEFF-FE47-4D3D-85FE-3F4212342F42}" type="pres">
      <dgm:prSet presAssocID="{DAB6C47A-5501-4FD3-970B-F093CD249423}" presName="childText" presStyleLbl="bgAcc1" presStyleIdx="3" presStyleCnt="12">
        <dgm:presLayoutVars>
          <dgm:bulletEnabled val="1"/>
        </dgm:presLayoutVars>
      </dgm:prSet>
      <dgm:spPr/>
    </dgm:pt>
    <dgm:pt modelId="{5A9F386E-117C-47E2-9E52-D95590385786}" type="pres">
      <dgm:prSet presAssocID="{74B614E0-3CEA-420C-90B8-215FBE942AB4}" presName="root" presStyleCnt="0"/>
      <dgm:spPr/>
    </dgm:pt>
    <dgm:pt modelId="{90D6DA83-936B-4C00-B026-BFC9A57D9ED7}" type="pres">
      <dgm:prSet presAssocID="{74B614E0-3CEA-420C-90B8-215FBE942AB4}" presName="rootComposite" presStyleCnt="0"/>
      <dgm:spPr/>
    </dgm:pt>
    <dgm:pt modelId="{86F301C5-D1CF-4678-B921-5C13C9601421}" type="pres">
      <dgm:prSet presAssocID="{74B614E0-3CEA-420C-90B8-215FBE942AB4}" presName="rootText" presStyleLbl="node1" presStyleIdx="1" presStyleCnt="3"/>
      <dgm:spPr/>
    </dgm:pt>
    <dgm:pt modelId="{0CEB220C-D1E8-44D6-8195-9B4D74B83D9D}" type="pres">
      <dgm:prSet presAssocID="{74B614E0-3CEA-420C-90B8-215FBE942AB4}" presName="rootConnector" presStyleLbl="node1" presStyleIdx="1" presStyleCnt="3"/>
      <dgm:spPr/>
    </dgm:pt>
    <dgm:pt modelId="{F86C3881-1415-4999-B0B8-441C75EF2DCC}" type="pres">
      <dgm:prSet presAssocID="{74B614E0-3CEA-420C-90B8-215FBE942AB4}" presName="childShape" presStyleCnt="0"/>
      <dgm:spPr/>
    </dgm:pt>
    <dgm:pt modelId="{2E33CD53-7642-44FE-90DB-AA0C5F0F03A2}" type="pres">
      <dgm:prSet presAssocID="{B375043C-C49C-44A4-8E21-8CD250B3D30B}" presName="Name13" presStyleLbl="parChTrans1D2" presStyleIdx="4" presStyleCnt="12"/>
      <dgm:spPr/>
    </dgm:pt>
    <dgm:pt modelId="{BE730E76-2473-4F53-BE6C-E75BC1B6A201}" type="pres">
      <dgm:prSet presAssocID="{1ACC363A-EA9F-4004-8BA7-97800F962131}" presName="childText" presStyleLbl="bgAcc1" presStyleIdx="4" presStyleCnt="12">
        <dgm:presLayoutVars>
          <dgm:bulletEnabled val="1"/>
        </dgm:presLayoutVars>
      </dgm:prSet>
      <dgm:spPr/>
    </dgm:pt>
    <dgm:pt modelId="{5A1D6E0E-1679-4E12-9EF9-FCD5AB0CE4CB}" type="pres">
      <dgm:prSet presAssocID="{384A52D8-8663-4291-A166-3071FC51021F}" presName="Name13" presStyleLbl="parChTrans1D2" presStyleIdx="5" presStyleCnt="12"/>
      <dgm:spPr/>
    </dgm:pt>
    <dgm:pt modelId="{7BE83228-E2BC-4994-9397-3733488316C2}" type="pres">
      <dgm:prSet presAssocID="{129E650F-192E-4FF0-9B3A-64E9DEBF81A8}" presName="childText" presStyleLbl="bgAcc1" presStyleIdx="5" presStyleCnt="12">
        <dgm:presLayoutVars>
          <dgm:bulletEnabled val="1"/>
        </dgm:presLayoutVars>
      </dgm:prSet>
      <dgm:spPr/>
    </dgm:pt>
    <dgm:pt modelId="{09BC4AC5-4A98-4CE8-8532-7AA9AA5736A0}" type="pres">
      <dgm:prSet presAssocID="{FCACBCE8-18B4-4B6D-BA21-32D6CAD4B6EA}" presName="Name13" presStyleLbl="parChTrans1D2" presStyleIdx="6" presStyleCnt="12"/>
      <dgm:spPr/>
    </dgm:pt>
    <dgm:pt modelId="{CC5C2626-77C8-4D65-B9A1-2C5E1FA3BAE7}" type="pres">
      <dgm:prSet presAssocID="{6E20C80C-11CD-4CCD-AD73-DE8C0DCF8435}" presName="childText" presStyleLbl="bgAcc1" presStyleIdx="6" presStyleCnt="12">
        <dgm:presLayoutVars>
          <dgm:bulletEnabled val="1"/>
        </dgm:presLayoutVars>
      </dgm:prSet>
      <dgm:spPr/>
    </dgm:pt>
    <dgm:pt modelId="{BA00B2CB-4BB5-4C27-9F33-CAD4659ED432}" type="pres">
      <dgm:prSet presAssocID="{6A671A35-9F12-49B6-BD8E-EA1EC1453818}" presName="Name13" presStyleLbl="parChTrans1D2" presStyleIdx="7" presStyleCnt="12"/>
      <dgm:spPr/>
    </dgm:pt>
    <dgm:pt modelId="{76805A47-65DD-4BCA-A3C6-36BE5CF0BBED}" type="pres">
      <dgm:prSet presAssocID="{7EE5239F-3B79-40FE-98AC-4606DB41355B}" presName="childText" presStyleLbl="bgAcc1" presStyleIdx="7" presStyleCnt="12">
        <dgm:presLayoutVars>
          <dgm:bulletEnabled val="1"/>
        </dgm:presLayoutVars>
      </dgm:prSet>
      <dgm:spPr/>
    </dgm:pt>
    <dgm:pt modelId="{36426CA2-2CC2-4A0B-AF1C-C573E5FBCA70}" type="pres">
      <dgm:prSet presAssocID="{D050CA56-1260-4AFF-8569-422804B62951}" presName="root" presStyleCnt="0"/>
      <dgm:spPr/>
    </dgm:pt>
    <dgm:pt modelId="{4ABB0FD0-D1D1-4080-984B-F043CDAA2FD0}" type="pres">
      <dgm:prSet presAssocID="{D050CA56-1260-4AFF-8569-422804B62951}" presName="rootComposite" presStyleCnt="0"/>
      <dgm:spPr/>
    </dgm:pt>
    <dgm:pt modelId="{10CC062F-219A-4A29-95AF-EC1B245ED05E}" type="pres">
      <dgm:prSet presAssocID="{D050CA56-1260-4AFF-8569-422804B62951}" presName="rootText" presStyleLbl="node1" presStyleIdx="2" presStyleCnt="3"/>
      <dgm:spPr/>
    </dgm:pt>
    <dgm:pt modelId="{863B7F0D-BEFB-4834-A56F-E3231B8358CC}" type="pres">
      <dgm:prSet presAssocID="{D050CA56-1260-4AFF-8569-422804B62951}" presName="rootConnector" presStyleLbl="node1" presStyleIdx="2" presStyleCnt="3"/>
      <dgm:spPr/>
    </dgm:pt>
    <dgm:pt modelId="{125F67F1-7EDA-4163-9E0C-9E9ED2D1C9BD}" type="pres">
      <dgm:prSet presAssocID="{D050CA56-1260-4AFF-8569-422804B62951}" presName="childShape" presStyleCnt="0"/>
      <dgm:spPr/>
    </dgm:pt>
    <dgm:pt modelId="{D2F575A7-07DD-4FC1-95F3-A0C7F7A36F87}" type="pres">
      <dgm:prSet presAssocID="{955224ED-438C-49B6-ACD7-CFCCE48292F4}" presName="Name13" presStyleLbl="parChTrans1D2" presStyleIdx="8" presStyleCnt="12"/>
      <dgm:spPr/>
    </dgm:pt>
    <dgm:pt modelId="{684EC544-37D1-423C-87F6-AEEFE3821A52}" type="pres">
      <dgm:prSet presAssocID="{690859C6-99E9-4309-908C-ECA2195EBFCF}" presName="childText" presStyleLbl="bgAcc1" presStyleIdx="8" presStyleCnt="12">
        <dgm:presLayoutVars>
          <dgm:bulletEnabled val="1"/>
        </dgm:presLayoutVars>
      </dgm:prSet>
      <dgm:spPr/>
    </dgm:pt>
    <dgm:pt modelId="{AF032642-73AC-4B0D-B460-585440C14BB2}" type="pres">
      <dgm:prSet presAssocID="{DA8F74CD-7A3E-43DA-8DAC-AC18033E8FA9}" presName="Name13" presStyleLbl="parChTrans1D2" presStyleIdx="9" presStyleCnt="12"/>
      <dgm:spPr/>
    </dgm:pt>
    <dgm:pt modelId="{24325E6B-5394-4A01-B6F7-E4CE8036E6B1}" type="pres">
      <dgm:prSet presAssocID="{CBE29576-445A-4B60-A7C1-6DB9E9B6240F}" presName="childText" presStyleLbl="bgAcc1" presStyleIdx="9" presStyleCnt="12">
        <dgm:presLayoutVars>
          <dgm:bulletEnabled val="1"/>
        </dgm:presLayoutVars>
      </dgm:prSet>
      <dgm:spPr/>
    </dgm:pt>
    <dgm:pt modelId="{3A692683-EEFD-42C1-AE68-E453F910F35E}" type="pres">
      <dgm:prSet presAssocID="{4A9F1A59-51B2-4C53-AC85-66F2C9138FB3}" presName="Name13" presStyleLbl="parChTrans1D2" presStyleIdx="10" presStyleCnt="12"/>
      <dgm:spPr/>
    </dgm:pt>
    <dgm:pt modelId="{32A2B41C-97B1-41A2-B707-5AA97A2134A7}" type="pres">
      <dgm:prSet presAssocID="{07756BF0-0CF6-4F30-BF7C-95583F15EB98}" presName="childText" presStyleLbl="bgAcc1" presStyleIdx="10" presStyleCnt="12">
        <dgm:presLayoutVars>
          <dgm:bulletEnabled val="1"/>
        </dgm:presLayoutVars>
      </dgm:prSet>
      <dgm:spPr/>
    </dgm:pt>
    <dgm:pt modelId="{684126C6-F88E-44AC-952F-7BB82FCCCA1C}" type="pres">
      <dgm:prSet presAssocID="{A407418C-2659-4FC3-BC1E-CE92C1A04B78}" presName="Name13" presStyleLbl="parChTrans1D2" presStyleIdx="11" presStyleCnt="12"/>
      <dgm:spPr/>
    </dgm:pt>
    <dgm:pt modelId="{A57BA669-B77B-4F17-A025-77D15E01B5AE}" type="pres">
      <dgm:prSet presAssocID="{58A7C1D4-E73A-431F-A434-70976E9525D4}" presName="childText" presStyleLbl="bgAcc1" presStyleIdx="11" presStyleCnt="12">
        <dgm:presLayoutVars>
          <dgm:bulletEnabled val="1"/>
        </dgm:presLayoutVars>
      </dgm:prSet>
      <dgm:spPr/>
    </dgm:pt>
  </dgm:ptLst>
  <dgm:cxnLst>
    <dgm:cxn modelId="{61240B02-CAEC-4A0A-9626-2B46F5D99D14}" type="presOf" srcId="{FCACBCE8-18B4-4B6D-BA21-32D6CAD4B6EA}" destId="{09BC4AC5-4A98-4CE8-8532-7AA9AA5736A0}" srcOrd="0" destOrd="0" presId="urn:microsoft.com/office/officeart/2005/8/layout/hierarchy3"/>
    <dgm:cxn modelId="{D1164209-7650-4233-A6EC-3310CF9D97F4}" type="presOf" srcId="{35BDC789-3625-4245-AE12-FA261A362597}" destId="{5914BCDB-C07D-47C5-A752-172BD9CBD29B}" srcOrd="1" destOrd="0" presId="urn:microsoft.com/office/officeart/2005/8/layout/hierarchy3"/>
    <dgm:cxn modelId="{D542CD10-CD8C-4BE9-A40F-1CA4941349B9}" type="presOf" srcId="{89A2CB5A-3E49-46B1-AD6F-9B2D01DC72D8}" destId="{FB64DF68-2B33-42C5-82E9-59830A24B8FE}" srcOrd="0" destOrd="0" presId="urn:microsoft.com/office/officeart/2005/8/layout/hierarchy3"/>
    <dgm:cxn modelId="{A2241D16-1AE3-4E17-93F8-10B78AFA77FD}" type="presOf" srcId="{A407418C-2659-4FC3-BC1E-CE92C1A04B78}" destId="{684126C6-F88E-44AC-952F-7BB82FCCCA1C}" srcOrd="0" destOrd="0" presId="urn:microsoft.com/office/officeart/2005/8/layout/hierarchy3"/>
    <dgm:cxn modelId="{110F8317-09FB-478B-B148-6F9132A66FC7}" type="presOf" srcId="{DAB6C47A-5501-4FD3-970B-F093CD249423}" destId="{EE68DEFF-FE47-4D3D-85FE-3F4212342F42}" srcOrd="0" destOrd="0" presId="urn:microsoft.com/office/officeart/2005/8/layout/hierarchy3"/>
    <dgm:cxn modelId="{440EA21A-ADF4-4DAD-B899-594B09654BDE}" type="presOf" srcId="{129E650F-192E-4FF0-9B3A-64E9DEBF81A8}" destId="{7BE83228-E2BC-4994-9397-3733488316C2}" srcOrd="0" destOrd="0" presId="urn:microsoft.com/office/officeart/2005/8/layout/hierarchy3"/>
    <dgm:cxn modelId="{E69A2F1D-4334-41E8-8784-7B672329419F}" srcId="{35BDC789-3625-4245-AE12-FA261A362597}" destId="{E67E77BA-D418-4BB5-BD66-229FC20741BC}" srcOrd="1" destOrd="0" parTransId="{C7430B8C-3C1B-4520-8CEC-F95B4DB6BAF0}" sibTransId="{FB00B42E-D3B1-4A57-94B1-9B045D244671}"/>
    <dgm:cxn modelId="{20128F26-08EC-4E77-930C-8F7C1883C2A4}" type="presOf" srcId="{07756BF0-0CF6-4F30-BF7C-95583F15EB98}" destId="{32A2B41C-97B1-41A2-B707-5AA97A2134A7}" srcOrd="0" destOrd="0" presId="urn:microsoft.com/office/officeart/2005/8/layout/hierarchy3"/>
    <dgm:cxn modelId="{9E177F37-A0A0-4F53-A2F0-DE305D7DFB00}" type="presOf" srcId="{384A52D8-8663-4291-A166-3071FC51021F}" destId="{5A1D6E0E-1679-4E12-9EF9-FCD5AB0CE4CB}" srcOrd="0" destOrd="0" presId="urn:microsoft.com/office/officeart/2005/8/layout/hierarchy3"/>
    <dgm:cxn modelId="{C6038039-518F-4D2A-94ED-29DC1A468036}" type="presOf" srcId="{D050CA56-1260-4AFF-8569-422804B62951}" destId="{10CC062F-219A-4A29-95AF-EC1B245ED05E}" srcOrd="0" destOrd="0" presId="urn:microsoft.com/office/officeart/2005/8/layout/hierarchy3"/>
    <dgm:cxn modelId="{AA7BAF5C-9B78-45A6-86AD-F263AF20C0CC}" srcId="{897C6F36-2EFC-474C-892E-60AB263E3270}" destId="{D050CA56-1260-4AFF-8569-422804B62951}" srcOrd="2" destOrd="0" parTransId="{289E0201-622C-4284-9FAA-3CE65E9CF074}" sibTransId="{D045E167-586E-4FDA-9196-2B4E0E308ADB}"/>
    <dgm:cxn modelId="{F5BF3864-578B-428E-9767-822C7A4DCD1C}" type="presOf" srcId="{34F39164-B9B7-4F33-9C22-45033A51930D}" destId="{89B7FF61-048D-4453-8069-554C7AB9116D}" srcOrd="0" destOrd="0" presId="urn:microsoft.com/office/officeart/2005/8/layout/hierarchy3"/>
    <dgm:cxn modelId="{931CB769-3E03-428E-9F2F-E4832EE49785}" srcId="{897C6F36-2EFC-474C-892E-60AB263E3270}" destId="{35BDC789-3625-4245-AE12-FA261A362597}" srcOrd="0" destOrd="0" parTransId="{79B8B85A-551A-4770-B2B1-C6E5FC7BBF04}" sibTransId="{02478777-3FE0-4740-8004-10A3D0E7B4E5}"/>
    <dgm:cxn modelId="{4FF2C769-A85C-4341-975A-52D09CFC8A20}" type="presOf" srcId="{7EE5239F-3B79-40FE-98AC-4606DB41355B}" destId="{76805A47-65DD-4BCA-A3C6-36BE5CF0BBED}" srcOrd="0" destOrd="0" presId="urn:microsoft.com/office/officeart/2005/8/layout/hierarchy3"/>
    <dgm:cxn modelId="{DE8A4872-A83D-4CEC-A668-4534E15C2922}" srcId="{74B614E0-3CEA-420C-90B8-215FBE942AB4}" destId="{6E20C80C-11CD-4CCD-AD73-DE8C0DCF8435}" srcOrd="2" destOrd="0" parTransId="{FCACBCE8-18B4-4B6D-BA21-32D6CAD4B6EA}" sibTransId="{C778024D-94BC-4AF8-B547-860ED72D84F4}"/>
    <dgm:cxn modelId="{AF176076-AA6E-42E4-BBF2-2E77D4122BEF}" srcId="{D050CA56-1260-4AFF-8569-422804B62951}" destId="{07756BF0-0CF6-4F30-BF7C-95583F15EB98}" srcOrd="2" destOrd="0" parTransId="{4A9F1A59-51B2-4C53-AC85-66F2C9138FB3}" sibTransId="{26033504-1C3B-4683-B069-45EF8667876F}"/>
    <dgm:cxn modelId="{0E148676-D835-40D1-9EEB-82661968C675}" type="presOf" srcId="{690859C6-99E9-4309-908C-ECA2195EBFCF}" destId="{684EC544-37D1-423C-87F6-AEEFE3821A52}" srcOrd="0" destOrd="0" presId="urn:microsoft.com/office/officeart/2005/8/layout/hierarchy3"/>
    <dgm:cxn modelId="{89118277-06F4-495E-9E84-48AD2D84D9A0}" type="presOf" srcId="{955224ED-438C-49B6-ACD7-CFCCE48292F4}" destId="{D2F575A7-07DD-4FC1-95F3-A0C7F7A36F87}" srcOrd="0" destOrd="0" presId="urn:microsoft.com/office/officeart/2005/8/layout/hierarchy3"/>
    <dgm:cxn modelId="{9BA90558-5833-45B9-AB67-E80467F332A3}" type="presOf" srcId="{6E20C80C-11CD-4CCD-AD73-DE8C0DCF8435}" destId="{CC5C2626-77C8-4D65-B9A1-2C5E1FA3BAE7}" srcOrd="0" destOrd="0" presId="urn:microsoft.com/office/officeart/2005/8/layout/hierarchy3"/>
    <dgm:cxn modelId="{EDCB9878-9FB4-4477-8FFF-CA29BF80DF71}" type="presOf" srcId="{D050CA56-1260-4AFF-8569-422804B62951}" destId="{863B7F0D-BEFB-4834-A56F-E3231B8358CC}" srcOrd="1" destOrd="0" presId="urn:microsoft.com/office/officeart/2005/8/layout/hierarchy3"/>
    <dgm:cxn modelId="{14815259-F572-4BE1-9D47-9629315B5303}" type="presOf" srcId="{C58059C6-594A-447F-BBF4-0419DA644E9A}" destId="{E28B0465-C76C-410F-A6CF-EC4CA3A5E970}" srcOrd="0" destOrd="0" presId="urn:microsoft.com/office/officeart/2005/8/layout/hierarchy3"/>
    <dgm:cxn modelId="{BFAEE659-1A0E-452F-B501-3FF36ABC5B98}" type="presOf" srcId="{74B614E0-3CEA-420C-90B8-215FBE942AB4}" destId="{86F301C5-D1CF-4678-B921-5C13C9601421}" srcOrd="0" destOrd="0" presId="urn:microsoft.com/office/officeart/2005/8/layout/hierarchy3"/>
    <dgm:cxn modelId="{4F237B7C-DE82-4E43-8F33-4D2A579CA9DE}" type="presOf" srcId="{E67E77BA-D418-4BB5-BD66-229FC20741BC}" destId="{EF3ADFE2-EB08-4229-A690-C1E13D4A13D6}" srcOrd="0" destOrd="0" presId="urn:microsoft.com/office/officeart/2005/8/layout/hierarchy3"/>
    <dgm:cxn modelId="{F4E33C7E-EA3E-4EEC-97C1-79C75A0779E4}" srcId="{D050CA56-1260-4AFF-8569-422804B62951}" destId="{690859C6-99E9-4309-908C-ECA2195EBFCF}" srcOrd="0" destOrd="0" parTransId="{955224ED-438C-49B6-ACD7-CFCCE48292F4}" sibTransId="{C440DB60-C390-48E4-825D-E8C5B3F6D71E}"/>
    <dgm:cxn modelId="{579F3B85-3ABD-45D9-B4DD-3E7D6B830200}" srcId="{D050CA56-1260-4AFF-8569-422804B62951}" destId="{CBE29576-445A-4B60-A7C1-6DB9E9B6240F}" srcOrd="1" destOrd="0" parTransId="{DA8F74CD-7A3E-43DA-8DAC-AC18033E8FA9}" sibTransId="{F8E23EEF-77E9-4D9A-970D-8C9837418AF6}"/>
    <dgm:cxn modelId="{6EC9E289-A2B7-420E-857F-98B3ED9CAD1A}" srcId="{35BDC789-3625-4245-AE12-FA261A362597}" destId="{DAB6C47A-5501-4FD3-970B-F093CD249423}" srcOrd="3" destOrd="0" parTransId="{89A2CB5A-3E49-46B1-AD6F-9B2D01DC72D8}" sibTransId="{2DF83B52-0268-4D4D-9283-1E7BDDCE6A0D}"/>
    <dgm:cxn modelId="{75AF898C-BBAB-45C6-854C-1E1770362E8C}" type="presOf" srcId="{6A671A35-9F12-49B6-BD8E-EA1EC1453818}" destId="{BA00B2CB-4BB5-4C27-9F33-CAD4659ED432}" srcOrd="0" destOrd="0" presId="urn:microsoft.com/office/officeart/2005/8/layout/hierarchy3"/>
    <dgm:cxn modelId="{4C06A395-47F1-419D-B57B-472654A3C795}" type="presOf" srcId="{897C6F36-2EFC-474C-892E-60AB263E3270}" destId="{7E82032C-247D-4175-B90E-A9167A37AEA4}" srcOrd="0" destOrd="0" presId="urn:microsoft.com/office/officeart/2005/8/layout/hierarchy3"/>
    <dgm:cxn modelId="{42F38DA4-1D9A-4006-8F1D-1A8A32E5EF48}" type="presOf" srcId="{4A9F1A59-51B2-4C53-AC85-66F2C9138FB3}" destId="{3A692683-EEFD-42C1-AE68-E453F910F35E}" srcOrd="0" destOrd="0" presId="urn:microsoft.com/office/officeart/2005/8/layout/hierarchy3"/>
    <dgm:cxn modelId="{184F81AB-2586-465B-A4EC-3BD846F55AF4}" srcId="{74B614E0-3CEA-420C-90B8-215FBE942AB4}" destId="{7EE5239F-3B79-40FE-98AC-4606DB41355B}" srcOrd="3" destOrd="0" parTransId="{6A671A35-9F12-49B6-BD8E-EA1EC1453818}" sibTransId="{5FC16B0B-6DAA-48E7-814D-049A91F1B4B9}"/>
    <dgm:cxn modelId="{874632B8-5FE8-42BE-B794-087D9F15995E}" type="presOf" srcId="{DA8F74CD-7A3E-43DA-8DAC-AC18033E8FA9}" destId="{AF032642-73AC-4B0D-B460-585440C14BB2}" srcOrd="0" destOrd="0" presId="urn:microsoft.com/office/officeart/2005/8/layout/hierarchy3"/>
    <dgm:cxn modelId="{263326B9-8825-4792-802E-BD1996FC3754}" srcId="{74B614E0-3CEA-420C-90B8-215FBE942AB4}" destId="{1ACC363A-EA9F-4004-8BA7-97800F962131}" srcOrd="0" destOrd="0" parTransId="{B375043C-C49C-44A4-8E21-8CD250B3D30B}" sibTransId="{CC071F26-0B40-4A3A-88FB-ABFF66194341}"/>
    <dgm:cxn modelId="{4F3831C5-1CA9-4CEA-81BF-CA34A02C1B6E}" type="presOf" srcId="{1ACC363A-EA9F-4004-8BA7-97800F962131}" destId="{BE730E76-2473-4F53-BE6C-E75BC1B6A201}" srcOrd="0" destOrd="0" presId="urn:microsoft.com/office/officeart/2005/8/layout/hierarchy3"/>
    <dgm:cxn modelId="{7766AAC7-5CC4-4B49-8824-049435A4F5F2}" type="presOf" srcId="{6D6B72D3-68FA-4DB5-A232-E3F4A49FDB2E}" destId="{6F91D8E6-E048-4FA9-860F-0F6967224503}" srcOrd="0" destOrd="0" presId="urn:microsoft.com/office/officeart/2005/8/layout/hierarchy3"/>
    <dgm:cxn modelId="{8DB9FCC7-C049-4F78-9EFC-073819CDB1B3}" srcId="{74B614E0-3CEA-420C-90B8-215FBE942AB4}" destId="{129E650F-192E-4FF0-9B3A-64E9DEBF81A8}" srcOrd="1" destOrd="0" parTransId="{384A52D8-8663-4291-A166-3071FC51021F}" sibTransId="{B4E8667C-0853-4CB0-9014-A2CC5D43A829}"/>
    <dgm:cxn modelId="{EEFE7ACB-1FB1-4A45-A2B9-E882AFC83956}" type="presOf" srcId="{CBE29576-445A-4B60-A7C1-6DB9E9B6240F}" destId="{24325E6B-5394-4A01-B6F7-E4CE8036E6B1}" srcOrd="0" destOrd="0" presId="urn:microsoft.com/office/officeart/2005/8/layout/hierarchy3"/>
    <dgm:cxn modelId="{CD73EDCE-DDE3-4967-9C93-C961E9918DCA}" type="presOf" srcId="{B723EF2A-1E0C-4C76-86BE-570883DB650C}" destId="{CCCE6A54-5659-4E6C-926F-187F9FF78397}" srcOrd="0" destOrd="0" presId="urn:microsoft.com/office/officeart/2005/8/layout/hierarchy3"/>
    <dgm:cxn modelId="{87521DD1-A349-4AE6-BFA8-1C84B307386E}" type="presOf" srcId="{58A7C1D4-E73A-431F-A434-70976E9525D4}" destId="{A57BA669-B77B-4F17-A025-77D15E01B5AE}" srcOrd="0" destOrd="0" presId="urn:microsoft.com/office/officeart/2005/8/layout/hierarchy3"/>
    <dgm:cxn modelId="{6F2388D1-ABF6-4C52-8A94-FB928F6B36C9}" srcId="{35BDC789-3625-4245-AE12-FA261A362597}" destId="{34F39164-B9B7-4F33-9C22-45033A51930D}" srcOrd="0" destOrd="0" parTransId="{6D6B72D3-68FA-4DB5-A232-E3F4A49FDB2E}" sibTransId="{9F4FA377-E61F-4997-924D-6D12F3007F04}"/>
    <dgm:cxn modelId="{DF3044DE-7FA4-4DDF-8E2F-D70922B893E4}" srcId="{35BDC789-3625-4245-AE12-FA261A362597}" destId="{B723EF2A-1E0C-4C76-86BE-570883DB650C}" srcOrd="2" destOrd="0" parTransId="{C58059C6-594A-447F-BBF4-0419DA644E9A}" sibTransId="{E391C11D-0D34-4044-9DA9-2B013D8DD468}"/>
    <dgm:cxn modelId="{56A96BE0-5E86-4BA1-8E3A-665C1C7E27FA}" srcId="{D050CA56-1260-4AFF-8569-422804B62951}" destId="{58A7C1D4-E73A-431F-A434-70976E9525D4}" srcOrd="3" destOrd="0" parTransId="{A407418C-2659-4FC3-BC1E-CE92C1A04B78}" sibTransId="{DBAFC1F6-B5EF-4215-A8F7-DCF686F39F2A}"/>
    <dgm:cxn modelId="{BCECCDE4-6439-4647-9B1A-B9E8AE2C3747}" srcId="{897C6F36-2EFC-474C-892E-60AB263E3270}" destId="{74B614E0-3CEA-420C-90B8-215FBE942AB4}" srcOrd="1" destOrd="0" parTransId="{3A4FFF00-518E-4A87-8E92-AD13029815A6}" sibTransId="{C4B4C21B-9847-4060-951B-6181D8F998A6}"/>
    <dgm:cxn modelId="{6797F8ED-00DC-4CB1-89A9-AB716040FC2F}" type="presOf" srcId="{74B614E0-3CEA-420C-90B8-215FBE942AB4}" destId="{0CEB220C-D1E8-44D6-8195-9B4D74B83D9D}" srcOrd="1" destOrd="0" presId="urn:microsoft.com/office/officeart/2005/8/layout/hierarchy3"/>
    <dgm:cxn modelId="{4AA224EF-E2F0-4C89-BF61-D014BE23952B}" type="presOf" srcId="{B375043C-C49C-44A4-8E21-8CD250B3D30B}" destId="{2E33CD53-7642-44FE-90DB-AA0C5F0F03A2}" srcOrd="0" destOrd="0" presId="urn:microsoft.com/office/officeart/2005/8/layout/hierarchy3"/>
    <dgm:cxn modelId="{880203F8-6B67-4755-BBF8-458D6148718B}" type="presOf" srcId="{35BDC789-3625-4245-AE12-FA261A362597}" destId="{117FE8B1-8715-4006-BF86-ABBF8BCF2BB7}" srcOrd="0" destOrd="0" presId="urn:microsoft.com/office/officeart/2005/8/layout/hierarchy3"/>
    <dgm:cxn modelId="{523C1EFB-E859-49C9-B9BF-7939B4E1452B}" type="presOf" srcId="{C7430B8C-3C1B-4520-8CEC-F95B4DB6BAF0}" destId="{F38FB557-3071-4C97-8A29-83B763F54F97}" srcOrd="0" destOrd="0" presId="urn:microsoft.com/office/officeart/2005/8/layout/hierarchy3"/>
    <dgm:cxn modelId="{04F5BB26-FDDB-4815-8151-B641CB0E1FD8}" type="presParOf" srcId="{7E82032C-247D-4175-B90E-A9167A37AEA4}" destId="{8E0466F8-CD50-4FDA-A1BB-E4256C7070A2}" srcOrd="0" destOrd="0" presId="urn:microsoft.com/office/officeart/2005/8/layout/hierarchy3"/>
    <dgm:cxn modelId="{807C84DD-99B5-4EA5-A640-07BB3FB49EF5}" type="presParOf" srcId="{8E0466F8-CD50-4FDA-A1BB-E4256C7070A2}" destId="{D5823E11-3C66-4716-B006-8E7C0B9DC18F}" srcOrd="0" destOrd="0" presId="urn:microsoft.com/office/officeart/2005/8/layout/hierarchy3"/>
    <dgm:cxn modelId="{D1A25487-DA2D-4C66-AC7B-11D8A047AEC2}" type="presParOf" srcId="{D5823E11-3C66-4716-B006-8E7C0B9DC18F}" destId="{117FE8B1-8715-4006-BF86-ABBF8BCF2BB7}" srcOrd="0" destOrd="0" presId="urn:microsoft.com/office/officeart/2005/8/layout/hierarchy3"/>
    <dgm:cxn modelId="{A37C49D0-3989-4D15-8F58-1915E2BBDFE8}" type="presParOf" srcId="{D5823E11-3C66-4716-B006-8E7C0B9DC18F}" destId="{5914BCDB-C07D-47C5-A752-172BD9CBD29B}" srcOrd="1" destOrd="0" presId="urn:microsoft.com/office/officeart/2005/8/layout/hierarchy3"/>
    <dgm:cxn modelId="{41554955-7EC8-44B7-83B6-6E5E94F9E7B4}" type="presParOf" srcId="{8E0466F8-CD50-4FDA-A1BB-E4256C7070A2}" destId="{5B08F29F-6F2B-4D69-9C66-7A5EFA34A16E}" srcOrd="1" destOrd="0" presId="urn:microsoft.com/office/officeart/2005/8/layout/hierarchy3"/>
    <dgm:cxn modelId="{F8E0D5EC-BA4E-41CB-B084-EF5844AF0A80}" type="presParOf" srcId="{5B08F29F-6F2B-4D69-9C66-7A5EFA34A16E}" destId="{6F91D8E6-E048-4FA9-860F-0F6967224503}" srcOrd="0" destOrd="0" presId="urn:microsoft.com/office/officeart/2005/8/layout/hierarchy3"/>
    <dgm:cxn modelId="{0DEA1208-1B4F-44CA-A249-2CADE81063E0}" type="presParOf" srcId="{5B08F29F-6F2B-4D69-9C66-7A5EFA34A16E}" destId="{89B7FF61-048D-4453-8069-554C7AB9116D}" srcOrd="1" destOrd="0" presId="urn:microsoft.com/office/officeart/2005/8/layout/hierarchy3"/>
    <dgm:cxn modelId="{A7F4ED15-B60F-4484-A75F-0B1344B70D61}" type="presParOf" srcId="{5B08F29F-6F2B-4D69-9C66-7A5EFA34A16E}" destId="{F38FB557-3071-4C97-8A29-83B763F54F97}" srcOrd="2" destOrd="0" presId="urn:microsoft.com/office/officeart/2005/8/layout/hierarchy3"/>
    <dgm:cxn modelId="{7B7EA53A-BEE1-4A4B-AA60-5AF531F647F8}" type="presParOf" srcId="{5B08F29F-6F2B-4D69-9C66-7A5EFA34A16E}" destId="{EF3ADFE2-EB08-4229-A690-C1E13D4A13D6}" srcOrd="3" destOrd="0" presId="urn:microsoft.com/office/officeart/2005/8/layout/hierarchy3"/>
    <dgm:cxn modelId="{0FFF9384-7507-4915-8240-817F7D6DDBDD}" type="presParOf" srcId="{5B08F29F-6F2B-4D69-9C66-7A5EFA34A16E}" destId="{E28B0465-C76C-410F-A6CF-EC4CA3A5E970}" srcOrd="4" destOrd="0" presId="urn:microsoft.com/office/officeart/2005/8/layout/hierarchy3"/>
    <dgm:cxn modelId="{550AA5C7-B322-4C9B-ACDF-FBB772FA8511}" type="presParOf" srcId="{5B08F29F-6F2B-4D69-9C66-7A5EFA34A16E}" destId="{CCCE6A54-5659-4E6C-926F-187F9FF78397}" srcOrd="5" destOrd="0" presId="urn:microsoft.com/office/officeart/2005/8/layout/hierarchy3"/>
    <dgm:cxn modelId="{8E2E2200-8939-494E-B878-D8405B17522F}" type="presParOf" srcId="{5B08F29F-6F2B-4D69-9C66-7A5EFA34A16E}" destId="{FB64DF68-2B33-42C5-82E9-59830A24B8FE}" srcOrd="6" destOrd="0" presId="urn:microsoft.com/office/officeart/2005/8/layout/hierarchy3"/>
    <dgm:cxn modelId="{63E3492D-90C3-4036-9D57-095E5397E41A}" type="presParOf" srcId="{5B08F29F-6F2B-4D69-9C66-7A5EFA34A16E}" destId="{EE68DEFF-FE47-4D3D-85FE-3F4212342F42}" srcOrd="7" destOrd="0" presId="urn:microsoft.com/office/officeart/2005/8/layout/hierarchy3"/>
    <dgm:cxn modelId="{F2EA85B3-E88B-45EF-8367-15F5F5387556}" type="presParOf" srcId="{7E82032C-247D-4175-B90E-A9167A37AEA4}" destId="{5A9F386E-117C-47E2-9E52-D95590385786}" srcOrd="1" destOrd="0" presId="urn:microsoft.com/office/officeart/2005/8/layout/hierarchy3"/>
    <dgm:cxn modelId="{3D459090-B928-4AEF-B6AB-C928D92A4184}" type="presParOf" srcId="{5A9F386E-117C-47E2-9E52-D95590385786}" destId="{90D6DA83-936B-4C00-B026-BFC9A57D9ED7}" srcOrd="0" destOrd="0" presId="urn:microsoft.com/office/officeart/2005/8/layout/hierarchy3"/>
    <dgm:cxn modelId="{442E29A1-0165-4FBA-8BBA-9C6702D7360C}" type="presParOf" srcId="{90D6DA83-936B-4C00-B026-BFC9A57D9ED7}" destId="{86F301C5-D1CF-4678-B921-5C13C9601421}" srcOrd="0" destOrd="0" presId="urn:microsoft.com/office/officeart/2005/8/layout/hierarchy3"/>
    <dgm:cxn modelId="{D5F76DFD-17E6-4B61-AB53-CDFDA09A9780}" type="presParOf" srcId="{90D6DA83-936B-4C00-B026-BFC9A57D9ED7}" destId="{0CEB220C-D1E8-44D6-8195-9B4D74B83D9D}" srcOrd="1" destOrd="0" presId="urn:microsoft.com/office/officeart/2005/8/layout/hierarchy3"/>
    <dgm:cxn modelId="{CECEBED2-523B-47CA-94F7-1BED7C6DB8D7}" type="presParOf" srcId="{5A9F386E-117C-47E2-9E52-D95590385786}" destId="{F86C3881-1415-4999-B0B8-441C75EF2DCC}" srcOrd="1" destOrd="0" presId="urn:microsoft.com/office/officeart/2005/8/layout/hierarchy3"/>
    <dgm:cxn modelId="{4ABA0510-122F-4127-8F92-E77FCD67211B}" type="presParOf" srcId="{F86C3881-1415-4999-B0B8-441C75EF2DCC}" destId="{2E33CD53-7642-44FE-90DB-AA0C5F0F03A2}" srcOrd="0" destOrd="0" presId="urn:microsoft.com/office/officeart/2005/8/layout/hierarchy3"/>
    <dgm:cxn modelId="{6A5BC3B0-B78D-4791-85DD-6497A0BFC6F4}" type="presParOf" srcId="{F86C3881-1415-4999-B0B8-441C75EF2DCC}" destId="{BE730E76-2473-4F53-BE6C-E75BC1B6A201}" srcOrd="1" destOrd="0" presId="urn:microsoft.com/office/officeart/2005/8/layout/hierarchy3"/>
    <dgm:cxn modelId="{B3526839-B97E-4B3A-BE25-7A594109252D}" type="presParOf" srcId="{F86C3881-1415-4999-B0B8-441C75EF2DCC}" destId="{5A1D6E0E-1679-4E12-9EF9-FCD5AB0CE4CB}" srcOrd="2" destOrd="0" presId="urn:microsoft.com/office/officeart/2005/8/layout/hierarchy3"/>
    <dgm:cxn modelId="{5ED3EA5A-E8F3-404E-B629-31785FD7CAA9}" type="presParOf" srcId="{F86C3881-1415-4999-B0B8-441C75EF2DCC}" destId="{7BE83228-E2BC-4994-9397-3733488316C2}" srcOrd="3" destOrd="0" presId="urn:microsoft.com/office/officeart/2005/8/layout/hierarchy3"/>
    <dgm:cxn modelId="{82494C54-B6D1-48A9-8C2C-114A65C7F7A7}" type="presParOf" srcId="{F86C3881-1415-4999-B0B8-441C75EF2DCC}" destId="{09BC4AC5-4A98-4CE8-8532-7AA9AA5736A0}" srcOrd="4" destOrd="0" presId="urn:microsoft.com/office/officeart/2005/8/layout/hierarchy3"/>
    <dgm:cxn modelId="{DD5D76E3-59D9-4BBE-8D04-060C7F389FBE}" type="presParOf" srcId="{F86C3881-1415-4999-B0B8-441C75EF2DCC}" destId="{CC5C2626-77C8-4D65-B9A1-2C5E1FA3BAE7}" srcOrd="5" destOrd="0" presId="urn:microsoft.com/office/officeart/2005/8/layout/hierarchy3"/>
    <dgm:cxn modelId="{2E3577E5-3D2A-4992-A34B-1347DD834B51}" type="presParOf" srcId="{F86C3881-1415-4999-B0B8-441C75EF2DCC}" destId="{BA00B2CB-4BB5-4C27-9F33-CAD4659ED432}" srcOrd="6" destOrd="0" presId="urn:microsoft.com/office/officeart/2005/8/layout/hierarchy3"/>
    <dgm:cxn modelId="{0AED3C39-D60E-43C9-9B69-779C958A7426}" type="presParOf" srcId="{F86C3881-1415-4999-B0B8-441C75EF2DCC}" destId="{76805A47-65DD-4BCA-A3C6-36BE5CF0BBED}" srcOrd="7" destOrd="0" presId="urn:microsoft.com/office/officeart/2005/8/layout/hierarchy3"/>
    <dgm:cxn modelId="{5FF2DAAB-D35E-4B33-AF8A-345306FF4A67}" type="presParOf" srcId="{7E82032C-247D-4175-B90E-A9167A37AEA4}" destId="{36426CA2-2CC2-4A0B-AF1C-C573E5FBCA70}" srcOrd="2" destOrd="0" presId="urn:microsoft.com/office/officeart/2005/8/layout/hierarchy3"/>
    <dgm:cxn modelId="{986C2971-997E-49FB-A578-E40CF67DB3DF}" type="presParOf" srcId="{36426CA2-2CC2-4A0B-AF1C-C573E5FBCA70}" destId="{4ABB0FD0-D1D1-4080-984B-F043CDAA2FD0}" srcOrd="0" destOrd="0" presId="urn:microsoft.com/office/officeart/2005/8/layout/hierarchy3"/>
    <dgm:cxn modelId="{91C8360F-8D29-4C2A-BA57-92179E54084E}" type="presParOf" srcId="{4ABB0FD0-D1D1-4080-984B-F043CDAA2FD0}" destId="{10CC062F-219A-4A29-95AF-EC1B245ED05E}" srcOrd="0" destOrd="0" presId="urn:microsoft.com/office/officeart/2005/8/layout/hierarchy3"/>
    <dgm:cxn modelId="{99F4D8EA-328F-4BF8-8C6E-F05513B606D0}" type="presParOf" srcId="{4ABB0FD0-D1D1-4080-984B-F043CDAA2FD0}" destId="{863B7F0D-BEFB-4834-A56F-E3231B8358CC}" srcOrd="1" destOrd="0" presId="urn:microsoft.com/office/officeart/2005/8/layout/hierarchy3"/>
    <dgm:cxn modelId="{1D4A538A-C0C5-45E7-AD58-A67523BC5A0A}" type="presParOf" srcId="{36426CA2-2CC2-4A0B-AF1C-C573E5FBCA70}" destId="{125F67F1-7EDA-4163-9E0C-9E9ED2D1C9BD}" srcOrd="1" destOrd="0" presId="urn:microsoft.com/office/officeart/2005/8/layout/hierarchy3"/>
    <dgm:cxn modelId="{AA6C4FFB-7985-40AF-A164-3838A634430D}" type="presParOf" srcId="{125F67F1-7EDA-4163-9E0C-9E9ED2D1C9BD}" destId="{D2F575A7-07DD-4FC1-95F3-A0C7F7A36F87}" srcOrd="0" destOrd="0" presId="urn:microsoft.com/office/officeart/2005/8/layout/hierarchy3"/>
    <dgm:cxn modelId="{6A101A12-A313-4801-AB69-57D876BB60DA}" type="presParOf" srcId="{125F67F1-7EDA-4163-9E0C-9E9ED2D1C9BD}" destId="{684EC544-37D1-423C-87F6-AEEFE3821A52}" srcOrd="1" destOrd="0" presId="urn:microsoft.com/office/officeart/2005/8/layout/hierarchy3"/>
    <dgm:cxn modelId="{E857551B-FBD9-4A5D-BE38-7A7F62C06F5F}" type="presParOf" srcId="{125F67F1-7EDA-4163-9E0C-9E9ED2D1C9BD}" destId="{AF032642-73AC-4B0D-B460-585440C14BB2}" srcOrd="2" destOrd="0" presId="urn:microsoft.com/office/officeart/2005/8/layout/hierarchy3"/>
    <dgm:cxn modelId="{DFC38C2A-A624-4068-86B5-53139D2BFC62}" type="presParOf" srcId="{125F67F1-7EDA-4163-9E0C-9E9ED2D1C9BD}" destId="{24325E6B-5394-4A01-B6F7-E4CE8036E6B1}" srcOrd="3" destOrd="0" presId="urn:microsoft.com/office/officeart/2005/8/layout/hierarchy3"/>
    <dgm:cxn modelId="{E10B102A-5691-4038-AF4B-811101710D4F}" type="presParOf" srcId="{125F67F1-7EDA-4163-9E0C-9E9ED2D1C9BD}" destId="{3A692683-EEFD-42C1-AE68-E453F910F35E}" srcOrd="4" destOrd="0" presId="urn:microsoft.com/office/officeart/2005/8/layout/hierarchy3"/>
    <dgm:cxn modelId="{52CEC652-48E0-4497-BF4C-D3A65345633B}" type="presParOf" srcId="{125F67F1-7EDA-4163-9E0C-9E9ED2D1C9BD}" destId="{32A2B41C-97B1-41A2-B707-5AA97A2134A7}" srcOrd="5" destOrd="0" presId="urn:microsoft.com/office/officeart/2005/8/layout/hierarchy3"/>
    <dgm:cxn modelId="{9BE7221F-E9B1-4220-8AB4-05F7FBD2FF72}" type="presParOf" srcId="{125F67F1-7EDA-4163-9E0C-9E9ED2D1C9BD}" destId="{684126C6-F88E-44AC-952F-7BB82FCCCA1C}" srcOrd="6" destOrd="0" presId="urn:microsoft.com/office/officeart/2005/8/layout/hierarchy3"/>
    <dgm:cxn modelId="{25D4B0AA-FE36-4B28-B9F2-A2A2856F5AC3}" type="presParOf" srcId="{125F67F1-7EDA-4163-9E0C-9E9ED2D1C9BD}" destId="{A57BA669-B77B-4F17-A025-77D15E01B5AE}"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D67E92-74EE-4D7B-921B-01984F0008CC}" type="doc">
      <dgm:prSet loTypeId="urn:microsoft.com/office/officeart/2005/8/layout/default" loCatId="list" qsTypeId="urn:microsoft.com/office/officeart/2005/8/quickstyle/3d1" qsCatId="3D" csTypeId="urn:microsoft.com/office/officeart/2005/8/colors/colorful4" csCatId="colorful" phldr="1"/>
      <dgm:spPr/>
      <dgm:t>
        <a:bodyPr/>
        <a:lstStyle/>
        <a:p>
          <a:endParaRPr lang="en-US"/>
        </a:p>
      </dgm:t>
    </dgm:pt>
    <dgm:pt modelId="{0B14CB9A-90BF-4A17-84B3-B81F0B47C66A}">
      <dgm:prSet phldrT="[Text]" custT="1"/>
      <dgm:spPr/>
      <dgm:t>
        <a:bodyPr/>
        <a:lstStyle/>
        <a:p>
          <a:r>
            <a:rPr lang="en-US" sz="1500" dirty="0"/>
            <a:t>While we couldn’t find a relationship between population and revenue, we did uncover interesting insights. </a:t>
          </a:r>
        </a:p>
      </dgm:t>
    </dgm:pt>
    <dgm:pt modelId="{FA71B0BF-A8E0-43DE-B937-9DF1EAEDED10}" type="parTrans" cxnId="{503F09FD-5060-4D8C-AAAD-892E95183132}">
      <dgm:prSet/>
      <dgm:spPr/>
      <dgm:t>
        <a:bodyPr/>
        <a:lstStyle/>
        <a:p>
          <a:endParaRPr lang="en-US"/>
        </a:p>
      </dgm:t>
    </dgm:pt>
    <dgm:pt modelId="{F5A4269F-DFDD-482D-A72D-817BF30E5B39}" type="sibTrans" cxnId="{503F09FD-5060-4D8C-AAAD-892E95183132}">
      <dgm:prSet/>
      <dgm:spPr/>
      <dgm:t>
        <a:bodyPr/>
        <a:lstStyle/>
        <a:p>
          <a:endParaRPr lang="en-US"/>
        </a:p>
      </dgm:t>
    </dgm:pt>
    <dgm:pt modelId="{F718CD2E-9C84-456F-9283-2BB8CA2AC028}">
      <dgm:prSet custT="1"/>
      <dgm:spPr/>
      <dgm:t>
        <a:bodyPr/>
        <a:lstStyle/>
        <a:p>
          <a:r>
            <a:rPr lang="en-US" sz="1500" dirty="0"/>
            <a:t>The West and Southeast regions had the highest revenues. </a:t>
          </a:r>
        </a:p>
      </dgm:t>
    </dgm:pt>
    <dgm:pt modelId="{39FAD297-0BD1-4CA1-B59E-754C8CFE958B}" type="parTrans" cxnId="{03D5FBB9-18E4-4F99-9DD6-FEB5C07B2F87}">
      <dgm:prSet/>
      <dgm:spPr/>
      <dgm:t>
        <a:bodyPr/>
        <a:lstStyle/>
        <a:p>
          <a:endParaRPr lang="en-US"/>
        </a:p>
      </dgm:t>
    </dgm:pt>
    <dgm:pt modelId="{A8EF24D2-A20D-4E94-A895-FC48A8F81A9B}" type="sibTrans" cxnId="{03D5FBB9-18E4-4F99-9DD6-FEB5C07B2F87}">
      <dgm:prSet/>
      <dgm:spPr/>
      <dgm:t>
        <a:bodyPr/>
        <a:lstStyle/>
        <a:p>
          <a:endParaRPr lang="en-US"/>
        </a:p>
      </dgm:t>
    </dgm:pt>
    <dgm:pt modelId="{3ADCC0FD-96EA-4916-84A0-FD8321457C2A}">
      <dgm:prSet custT="1"/>
      <dgm:spPr/>
      <dgm:t>
        <a:bodyPr/>
        <a:lstStyle/>
        <a:p>
          <a:r>
            <a:rPr lang="en-US" sz="1500" dirty="0"/>
            <a:t>The Midwest and Northeast regions have an opportunity to increase revenue by investing advertising dollars in the larger cities.</a:t>
          </a:r>
        </a:p>
      </dgm:t>
    </dgm:pt>
    <dgm:pt modelId="{CAD576ED-0F5E-4E0F-BDB6-63A099FD94AD}" type="parTrans" cxnId="{CA68E855-766E-40DA-8D24-3B8A2F4E64F1}">
      <dgm:prSet/>
      <dgm:spPr/>
      <dgm:t>
        <a:bodyPr/>
        <a:lstStyle/>
        <a:p>
          <a:endParaRPr lang="en-US"/>
        </a:p>
      </dgm:t>
    </dgm:pt>
    <dgm:pt modelId="{83DA965D-2260-44E7-80DC-BFF6CAE2F951}" type="sibTrans" cxnId="{CA68E855-766E-40DA-8D24-3B8A2F4E64F1}">
      <dgm:prSet/>
      <dgm:spPr/>
      <dgm:t>
        <a:bodyPr/>
        <a:lstStyle/>
        <a:p>
          <a:endParaRPr lang="en-US"/>
        </a:p>
      </dgm:t>
    </dgm:pt>
    <dgm:pt modelId="{EDAF4B33-D1AE-4626-B286-8B92B5A47895}">
      <dgm:prSet custT="1"/>
      <dgm:spPr/>
      <dgm:t>
        <a:bodyPr/>
        <a:lstStyle/>
        <a:p>
          <a:r>
            <a:rPr lang="en-US" sz="1500" dirty="0"/>
            <a:t>In-store shopping is the most popular form of shopping. Consider sending more sales teams to the Midwest and Northeast, especially in the larger cities.</a:t>
          </a:r>
        </a:p>
      </dgm:t>
    </dgm:pt>
    <dgm:pt modelId="{C2721914-6A25-4CEA-8546-6E6AE70DDF16}" type="parTrans" cxnId="{3D47997E-D941-4B4C-8EA6-CB05B5EE2C08}">
      <dgm:prSet/>
      <dgm:spPr/>
      <dgm:t>
        <a:bodyPr/>
        <a:lstStyle/>
        <a:p>
          <a:endParaRPr lang="en-US"/>
        </a:p>
      </dgm:t>
    </dgm:pt>
    <dgm:pt modelId="{2B2DA25E-30BB-4072-913A-A075004423B8}" type="sibTrans" cxnId="{3D47997E-D941-4B4C-8EA6-CB05B5EE2C08}">
      <dgm:prSet/>
      <dgm:spPr/>
      <dgm:t>
        <a:bodyPr/>
        <a:lstStyle/>
        <a:p>
          <a:endParaRPr lang="en-US"/>
        </a:p>
      </dgm:t>
    </dgm:pt>
    <dgm:pt modelId="{EC3E65CB-297A-4C9E-8F88-F4AD048313DB}">
      <dgm:prSet custT="1"/>
      <dgm:spPr/>
      <dgm:t>
        <a:bodyPr/>
        <a:lstStyle/>
        <a:p>
          <a:r>
            <a:rPr lang="en-US" sz="1500" dirty="0"/>
            <a:t>Build an online presence, as most orders are also coming from this sales-channel. </a:t>
          </a:r>
        </a:p>
      </dgm:t>
    </dgm:pt>
    <dgm:pt modelId="{33E97E35-0FDD-496A-BE55-C7A41D9D252D}" type="parTrans" cxnId="{2FA28E1D-1EB2-4CE1-9094-14FD988C082D}">
      <dgm:prSet/>
      <dgm:spPr/>
      <dgm:t>
        <a:bodyPr/>
        <a:lstStyle/>
        <a:p>
          <a:endParaRPr lang="en-US"/>
        </a:p>
      </dgm:t>
    </dgm:pt>
    <dgm:pt modelId="{8C388E11-3CB3-4A62-8611-753CB9EA7DCA}" type="sibTrans" cxnId="{2FA28E1D-1EB2-4CE1-9094-14FD988C082D}">
      <dgm:prSet/>
      <dgm:spPr/>
      <dgm:t>
        <a:bodyPr/>
        <a:lstStyle/>
        <a:p>
          <a:endParaRPr lang="en-US"/>
        </a:p>
      </dgm:t>
    </dgm:pt>
    <dgm:pt modelId="{47F1A810-D8F1-4368-9C65-2FEA43CD90E2}">
      <dgm:prSet custT="1"/>
      <dgm:spPr/>
      <dgm:t>
        <a:bodyPr/>
        <a:lstStyle/>
        <a:p>
          <a:r>
            <a:rPr lang="en-US" sz="1500" dirty="0"/>
            <a:t>Ensure there is enough inventory for the top selling products, but also look to increase inventory in cocktail glasses, as this product is forecasted to increase in sales. </a:t>
          </a:r>
        </a:p>
      </dgm:t>
    </dgm:pt>
    <dgm:pt modelId="{113A8139-D66F-4C83-A149-1103ED901274}" type="parTrans" cxnId="{D715F849-7BDB-4505-A543-CF7A3A991B17}">
      <dgm:prSet/>
      <dgm:spPr/>
      <dgm:t>
        <a:bodyPr/>
        <a:lstStyle/>
        <a:p>
          <a:endParaRPr lang="en-US"/>
        </a:p>
      </dgm:t>
    </dgm:pt>
    <dgm:pt modelId="{2A7FF9AF-6932-4C5D-BB19-E6699B51DEA9}" type="sibTrans" cxnId="{D715F849-7BDB-4505-A543-CF7A3A991B17}">
      <dgm:prSet/>
      <dgm:spPr/>
      <dgm:t>
        <a:bodyPr/>
        <a:lstStyle/>
        <a:p>
          <a:endParaRPr lang="en-US"/>
        </a:p>
      </dgm:t>
    </dgm:pt>
    <dgm:pt modelId="{D0F331BA-BAC7-4218-BA6A-2F304D273C2D}" type="pres">
      <dgm:prSet presAssocID="{92D67E92-74EE-4D7B-921B-01984F0008CC}" presName="diagram" presStyleCnt="0">
        <dgm:presLayoutVars>
          <dgm:dir/>
          <dgm:resizeHandles val="exact"/>
        </dgm:presLayoutVars>
      </dgm:prSet>
      <dgm:spPr/>
    </dgm:pt>
    <dgm:pt modelId="{35A2D17B-9159-4B54-86E2-859429A4584F}" type="pres">
      <dgm:prSet presAssocID="{0B14CB9A-90BF-4A17-84B3-B81F0B47C66A}" presName="node" presStyleLbl="node1" presStyleIdx="0" presStyleCnt="6" custLinFactNeighborY="517">
        <dgm:presLayoutVars>
          <dgm:bulletEnabled val="1"/>
        </dgm:presLayoutVars>
      </dgm:prSet>
      <dgm:spPr/>
    </dgm:pt>
    <dgm:pt modelId="{4706057B-8FB7-4806-B592-2114C1D178F4}" type="pres">
      <dgm:prSet presAssocID="{F5A4269F-DFDD-482D-A72D-817BF30E5B39}" presName="sibTrans" presStyleCnt="0"/>
      <dgm:spPr/>
    </dgm:pt>
    <dgm:pt modelId="{35889F0F-0C0E-4A7B-ADB7-22553AEACC52}" type="pres">
      <dgm:prSet presAssocID="{F718CD2E-9C84-456F-9283-2BB8CA2AC028}" presName="node" presStyleLbl="node1" presStyleIdx="1" presStyleCnt="6">
        <dgm:presLayoutVars>
          <dgm:bulletEnabled val="1"/>
        </dgm:presLayoutVars>
      </dgm:prSet>
      <dgm:spPr/>
    </dgm:pt>
    <dgm:pt modelId="{A54DC8B0-5812-4567-BAB1-7D80E14D07E3}" type="pres">
      <dgm:prSet presAssocID="{A8EF24D2-A20D-4E94-A895-FC48A8F81A9B}" presName="sibTrans" presStyleCnt="0"/>
      <dgm:spPr/>
    </dgm:pt>
    <dgm:pt modelId="{C1DDBB4A-9FA8-4650-BF27-A9F5B7331546}" type="pres">
      <dgm:prSet presAssocID="{3ADCC0FD-96EA-4916-84A0-FD8321457C2A}" presName="node" presStyleLbl="node1" presStyleIdx="2" presStyleCnt="6">
        <dgm:presLayoutVars>
          <dgm:bulletEnabled val="1"/>
        </dgm:presLayoutVars>
      </dgm:prSet>
      <dgm:spPr/>
    </dgm:pt>
    <dgm:pt modelId="{490F12D5-E323-4600-B8D0-BD97435C9FE7}" type="pres">
      <dgm:prSet presAssocID="{83DA965D-2260-44E7-80DC-BFF6CAE2F951}" presName="sibTrans" presStyleCnt="0"/>
      <dgm:spPr/>
    </dgm:pt>
    <dgm:pt modelId="{3AAE4C4E-9C1A-4971-B418-4584CD7BF32A}" type="pres">
      <dgm:prSet presAssocID="{EDAF4B33-D1AE-4626-B286-8B92B5A47895}" presName="node" presStyleLbl="node1" presStyleIdx="3" presStyleCnt="6">
        <dgm:presLayoutVars>
          <dgm:bulletEnabled val="1"/>
        </dgm:presLayoutVars>
      </dgm:prSet>
      <dgm:spPr/>
    </dgm:pt>
    <dgm:pt modelId="{7A3FCCAA-5C91-44AC-9C61-850D7577DF13}" type="pres">
      <dgm:prSet presAssocID="{2B2DA25E-30BB-4072-913A-A075004423B8}" presName="sibTrans" presStyleCnt="0"/>
      <dgm:spPr/>
    </dgm:pt>
    <dgm:pt modelId="{6FE779C8-DCC3-4FCC-B991-5A451DD2EBEB}" type="pres">
      <dgm:prSet presAssocID="{EC3E65CB-297A-4C9E-8F88-F4AD048313DB}" presName="node" presStyleLbl="node1" presStyleIdx="4" presStyleCnt="6">
        <dgm:presLayoutVars>
          <dgm:bulletEnabled val="1"/>
        </dgm:presLayoutVars>
      </dgm:prSet>
      <dgm:spPr/>
    </dgm:pt>
    <dgm:pt modelId="{B7D5AB9E-AF04-42E5-BA5A-8C93D13ACDA9}" type="pres">
      <dgm:prSet presAssocID="{8C388E11-3CB3-4A62-8611-753CB9EA7DCA}" presName="sibTrans" presStyleCnt="0"/>
      <dgm:spPr/>
    </dgm:pt>
    <dgm:pt modelId="{B59E383A-F78B-49E0-9C26-09C220385E70}" type="pres">
      <dgm:prSet presAssocID="{47F1A810-D8F1-4368-9C65-2FEA43CD90E2}" presName="node" presStyleLbl="node1" presStyleIdx="5" presStyleCnt="6">
        <dgm:presLayoutVars>
          <dgm:bulletEnabled val="1"/>
        </dgm:presLayoutVars>
      </dgm:prSet>
      <dgm:spPr/>
    </dgm:pt>
  </dgm:ptLst>
  <dgm:cxnLst>
    <dgm:cxn modelId="{2FA28E1D-1EB2-4CE1-9094-14FD988C082D}" srcId="{92D67E92-74EE-4D7B-921B-01984F0008CC}" destId="{EC3E65CB-297A-4C9E-8F88-F4AD048313DB}" srcOrd="4" destOrd="0" parTransId="{33E97E35-0FDD-496A-BE55-C7A41D9D252D}" sibTransId="{8C388E11-3CB3-4A62-8611-753CB9EA7DCA}"/>
    <dgm:cxn modelId="{E1893322-6632-4676-AE88-97ACBDA005E9}" type="presOf" srcId="{47F1A810-D8F1-4368-9C65-2FEA43CD90E2}" destId="{B59E383A-F78B-49E0-9C26-09C220385E70}" srcOrd="0" destOrd="0" presId="urn:microsoft.com/office/officeart/2005/8/layout/default"/>
    <dgm:cxn modelId="{18011340-7F89-4C86-99C8-89AA4E21F619}" type="presOf" srcId="{92D67E92-74EE-4D7B-921B-01984F0008CC}" destId="{D0F331BA-BAC7-4218-BA6A-2F304D273C2D}" srcOrd="0" destOrd="0" presId="urn:microsoft.com/office/officeart/2005/8/layout/default"/>
    <dgm:cxn modelId="{553BEC42-490D-4847-9297-626B89C96B23}" type="presOf" srcId="{3ADCC0FD-96EA-4916-84A0-FD8321457C2A}" destId="{C1DDBB4A-9FA8-4650-BF27-A9F5B7331546}" srcOrd="0" destOrd="0" presId="urn:microsoft.com/office/officeart/2005/8/layout/default"/>
    <dgm:cxn modelId="{D715F849-7BDB-4505-A543-CF7A3A991B17}" srcId="{92D67E92-74EE-4D7B-921B-01984F0008CC}" destId="{47F1A810-D8F1-4368-9C65-2FEA43CD90E2}" srcOrd="5" destOrd="0" parTransId="{113A8139-D66F-4C83-A149-1103ED901274}" sibTransId="{2A7FF9AF-6932-4C5D-BB19-E6699B51DEA9}"/>
    <dgm:cxn modelId="{CA68E855-766E-40DA-8D24-3B8A2F4E64F1}" srcId="{92D67E92-74EE-4D7B-921B-01984F0008CC}" destId="{3ADCC0FD-96EA-4916-84A0-FD8321457C2A}" srcOrd="2" destOrd="0" parTransId="{CAD576ED-0F5E-4E0F-BDB6-63A099FD94AD}" sibTransId="{83DA965D-2260-44E7-80DC-BFF6CAE2F951}"/>
    <dgm:cxn modelId="{3D47997E-D941-4B4C-8EA6-CB05B5EE2C08}" srcId="{92D67E92-74EE-4D7B-921B-01984F0008CC}" destId="{EDAF4B33-D1AE-4626-B286-8B92B5A47895}" srcOrd="3" destOrd="0" parTransId="{C2721914-6A25-4CEA-8546-6E6AE70DDF16}" sibTransId="{2B2DA25E-30BB-4072-913A-A075004423B8}"/>
    <dgm:cxn modelId="{EC85449A-1AF0-4D2B-B285-3EF958CA62A2}" type="presOf" srcId="{0B14CB9A-90BF-4A17-84B3-B81F0B47C66A}" destId="{35A2D17B-9159-4B54-86E2-859429A4584F}" srcOrd="0" destOrd="0" presId="urn:microsoft.com/office/officeart/2005/8/layout/default"/>
    <dgm:cxn modelId="{F2AB73A0-DCB4-46AE-88A1-9642A1E545DB}" type="presOf" srcId="{EC3E65CB-297A-4C9E-8F88-F4AD048313DB}" destId="{6FE779C8-DCC3-4FCC-B991-5A451DD2EBEB}" srcOrd="0" destOrd="0" presId="urn:microsoft.com/office/officeart/2005/8/layout/default"/>
    <dgm:cxn modelId="{03D5FBB9-18E4-4F99-9DD6-FEB5C07B2F87}" srcId="{92D67E92-74EE-4D7B-921B-01984F0008CC}" destId="{F718CD2E-9C84-456F-9283-2BB8CA2AC028}" srcOrd="1" destOrd="0" parTransId="{39FAD297-0BD1-4CA1-B59E-754C8CFE958B}" sibTransId="{A8EF24D2-A20D-4E94-A895-FC48A8F81A9B}"/>
    <dgm:cxn modelId="{3C6987BC-A5AA-4187-9205-F214476B47EB}" type="presOf" srcId="{EDAF4B33-D1AE-4626-B286-8B92B5A47895}" destId="{3AAE4C4E-9C1A-4971-B418-4584CD7BF32A}" srcOrd="0" destOrd="0" presId="urn:microsoft.com/office/officeart/2005/8/layout/default"/>
    <dgm:cxn modelId="{2A8B74E7-CC12-49FA-9F5D-A53E5655193B}" type="presOf" srcId="{F718CD2E-9C84-456F-9283-2BB8CA2AC028}" destId="{35889F0F-0C0E-4A7B-ADB7-22553AEACC52}" srcOrd="0" destOrd="0" presId="urn:microsoft.com/office/officeart/2005/8/layout/default"/>
    <dgm:cxn modelId="{503F09FD-5060-4D8C-AAAD-892E95183132}" srcId="{92D67E92-74EE-4D7B-921B-01984F0008CC}" destId="{0B14CB9A-90BF-4A17-84B3-B81F0B47C66A}" srcOrd="0" destOrd="0" parTransId="{FA71B0BF-A8E0-43DE-B937-9DF1EAEDED10}" sibTransId="{F5A4269F-DFDD-482D-A72D-817BF30E5B39}"/>
    <dgm:cxn modelId="{C0EFEECF-9234-4E20-BD51-35968F89F52D}" type="presParOf" srcId="{D0F331BA-BAC7-4218-BA6A-2F304D273C2D}" destId="{35A2D17B-9159-4B54-86E2-859429A4584F}" srcOrd="0" destOrd="0" presId="urn:microsoft.com/office/officeart/2005/8/layout/default"/>
    <dgm:cxn modelId="{AEDF603F-11EA-4DA4-AA49-01DE91BBA989}" type="presParOf" srcId="{D0F331BA-BAC7-4218-BA6A-2F304D273C2D}" destId="{4706057B-8FB7-4806-B592-2114C1D178F4}" srcOrd="1" destOrd="0" presId="urn:microsoft.com/office/officeart/2005/8/layout/default"/>
    <dgm:cxn modelId="{1E59DA38-696D-4BD8-8069-CF2296F54720}" type="presParOf" srcId="{D0F331BA-BAC7-4218-BA6A-2F304D273C2D}" destId="{35889F0F-0C0E-4A7B-ADB7-22553AEACC52}" srcOrd="2" destOrd="0" presId="urn:microsoft.com/office/officeart/2005/8/layout/default"/>
    <dgm:cxn modelId="{9CE6961C-48F0-4CD9-9FB7-E409FA821133}" type="presParOf" srcId="{D0F331BA-BAC7-4218-BA6A-2F304D273C2D}" destId="{A54DC8B0-5812-4567-BAB1-7D80E14D07E3}" srcOrd="3" destOrd="0" presId="urn:microsoft.com/office/officeart/2005/8/layout/default"/>
    <dgm:cxn modelId="{99336C4F-0F87-4160-B0C0-506550EAD8A6}" type="presParOf" srcId="{D0F331BA-BAC7-4218-BA6A-2F304D273C2D}" destId="{C1DDBB4A-9FA8-4650-BF27-A9F5B7331546}" srcOrd="4" destOrd="0" presId="urn:microsoft.com/office/officeart/2005/8/layout/default"/>
    <dgm:cxn modelId="{64F91D48-E3F3-4C2B-A796-A6ABF6767463}" type="presParOf" srcId="{D0F331BA-BAC7-4218-BA6A-2F304D273C2D}" destId="{490F12D5-E323-4600-B8D0-BD97435C9FE7}" srcOrd="5" destOrd="0" presId="urn:microsoft.com/office/officeart/2005/8/layout/default"/>
    <dgm:cxn modelId="{5340AED1-76E5-4BEC-8A1D-0D7F81772042}" type="presParOf" srcId="{D0F331BA-BAC7-4218-BA6A-2F304D273C2D}" destId="{3AAE4C4E-9C1A-4971-B418-4584CD7BF32A}" srcOrd="6" destOrd="0" presId="urn:microsoft.com/office/officeart/2005/8/layout/default"/>
    <dgm:cxn modelId="{3A4236EC-6591-4C81-AACC-97FD05A1B96C}" type="presParOf" srcId="{D0F331BA-BAC7-4218-BA6A-2F304D273C2D}" destId="{7A3FCCAA-5C91-44AC-9C61-850D7577DF13}" srcOrd="7" destOrd="0" presId="urn:microsoft.com/office/officeart/2005/8/layout/default"/>
    <dgm:cxn modelId="{638394D4-B2B9-4155-A5EE-0AF9523B0768}" type="presParOf" srcId="{D0F331BA-BAC7-4218-BA6A-2F304D273C2D}" destId="{6FE779C8-DCC3-4FCC-B991-5A451DD2EBEB}" srcOrd="8" destOrd="0" presId="urn:microsoft.com/office/officeart/2005/8/layout/default"/>
    <dgm:cxn modelId="{EC396440-93FF-498C-B6EB-8744AFF79F16}" type="presParOf" srcId="{D0F331BA-BAC7-4218-BA6A-2F304D273C2D}" destId="{B7D5AB9E-AF04-42E5-BA5A-8C93D13ACDA9}" srcOrd="9" destOrd="0" presId="urn:microsoft.com/office/officeart/2005/8/layout/default"/>
    <dgm:cxn modelId="{AE33AFDC-D124-4B14-A2D5-39DB0D9DBBB6}" type="presParOf" srcId="{D0F331BA-BAC7-4218-BA6A-2F304D273C2D}" destId="{B59E383A-F78B-49E0-9C26-09C220385E7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187BC-FA1E-4D93-837E-015723629F5A}">
      <dsp:nvSpPr>
        <dsp:cNvPr id="0" name=""/>
        <dsp:cNvSpPr/>
      </dsp:nvSpPr>
      <dsp:spPr>
        <a:xfrm>
          <a:off x="0" y="28053"/>
          <a:ext cx="8865299" cy="711360"/>
        </a:xfrm>
        <a:prstGeom prst="roundRect">
          <a:avLst/>
        </a:prstGeom>
        <a:solidFill>
          <a:schemeClr val="accent1">
            <a:alpha val="9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Game Co. </a:t>
          </a:r>
        </a:p>
      </dsp:txBody>
      <dsp:txXfrm>
        <a:off x="34726" y="62779"/>
        <a:ext cx="8795847" cy="641908"/>
      </dsp:txXfrm>
    </dsp:sp>
    <dsp:sp modelId="{690E65AC-9897-4196-937C-65B747473F6C}">
      <dsp:nvSpPr>
        <dsp:cNvPr id="0" name=""/>
        <dsp:cNvSpPr/>
      </dsp:nvSpPr>
      <dsp:spPr>
        <a:xfrm>
          <a:off x="0" y="739413"/>
          <a:ext cx="886529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7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Analyzing global video game sales</a:t>
          </a:r>
        </a:p>
      </dsp:txBody>
      <dsp:txXfrm>
        <a:off x="0" y="739413"/>
        <a:ext cx="8865299" cy="629280"/>
      </dsp:txXfrm>
    </dsp:sp>
    <dsp:sp modelId="{D30C8E68-F62C-455E-8FD5-56A66AAC65DB}">
      <dsp:nvSpPr>
        <dsp:cNvPr id="0" name=""/>
        <dsp:cNvSpPr/>
      </dsp:nvSpPr>
      <dsp:spPr>
        <a:xfrm>
          <a:off x="0" y="1368693"/>
          <a:ext cx="8865299" cy="711360"/>
        </a:xfrm>
        <a:prstGeom prst="roundRect">
          <a:avLst/>
        </a:prstGeom>
        <a:solidFill>
          <a:schemeClr val="accent1">
            <a:alpha val="90000"/>
            <a:hueOff val="0"/>
            <a:satOff val="0"/>
            <a:lumOff val="0"/>
            <a:alphaOff val="-13333"/>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Preparing for Influenza Season</a:t>
          </a:r>
        </a:p>
      </dsp:txBody>
      <dsp:txXfrm>
        <a:off x="34726" y="1403419"/>
        <a:ext cx="8795847" cy="641908"/>
      </dsp:txXfrm>
    </dsp:sp>
    <dsp:sp modelId="{48CE4801-3750-45FE-BF1B-128EDBE0CC54}">
      <dsp:nvSpPr>
        <dsp:cNvPr id="0" name=""/>
        <dsp:cNvSpPr/>
      </dsp:nvSpPr>
      <dsp:spPr>
        <a:xfrm>
          <a:off x="0" y="2080053"/>
          <a:ext cx="886529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7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Medical Staffing Analysis</a:t>
          </a:r>
        </a:p>
      </dsp:txBody>
      <dsp:txXfrm>
        <a:off x="0" y="2080053"/>
        <a:ext cx="8865299" cy="629280"/>
      </dsp:txXfrm>
    </dsp:sp>
    <dsp:sp modelId="{846DF460-07E2-4A5F-AB84-BAD938AAB71C}">
      <dsp:nvSpPr>
        <dsp:cNvPr id="0" name=""/>
        <dsp:cNvSpPr/>
      </dsp:nvSpPr>
      <dsp:spPr>
        <a:xfrm>
          <a:off x="0" y="2709333"/>
          <a:ext cx="8865299" cy="711360"/>
        </a:xfrm>
        <a:prstGeom prst="roundRect">
          <a:avLst/>
        </a:prstGeom>
        <a:solidFill>
          <a:schemeClr val="accent1">
            <a:alpha val="90000"/>
            <a:hueOff val="0"/>
            <a:satOff val="0"/>
            <a:lumOff val="0"/>
            <a:alphaOff val="-26667"/>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Rockbuster</a:t>
          </a:r>
          <a:r>
            <a:rPr lang="en-US" sz="2400" kern="1200" dirty="0"/>
            <a:t> Stealth</a:t>
          </a:r>
        </a:p>
      </dsp:txBody>
      <dsp:txXfrm>
        <a:off x="34726" y="2744059"/>
        <a:ext cx="8795847" cy="641908"/>
      </dsp:txXfrm>
    </dsp:sp>
    <dsp:sp modelId="{CA547307-B2B2-4F80-BA98-118ECC4F3A3F}">
      <dsp:nvSpPr>
        <dsp:cNvPr id="0" name=""/>
        <dsp:cNvSpPr/>
      </dsp:nvSpPr>
      <dsp:spPr>
        <a:xfrm>
          <a:off x="0" y="3420693"/>
          <a:ext cx="886529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7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Answering business questions for an online video rental company</a:t>
          </a:r>
        </a:p>
      </dsp:txBody>
      <dsp:txXfrm>
        <a:off x="0" y="3420693"/>
        <a:ext cx="8865299" cy="629280"/>
      </dsp:txXfrm>
    </dsp:sp>
    <dsp:sp modelId="{22EB614E-3F0E-46AB-83BD-0B85C9044F6E}">
      <dsp:nvSpPr>
        <dsp:cNvPr id="0" name=""/>
        <dsp:cNvSpPr/>
      </dsp:nvSpPr>
      <dsp:spPr>
        <a:xfrm>
          <a:off x="0" y="4049973"/>
          <a:ext cx="8865299" cy="711360"/>
        </a:xfrm>
        <a:prstGeom prst="roundRect">
          <a:avLst/>
        </a:prstGeom>
        <a:solidFill>
          <a:schemeClr val="accent1">
            <a:alpha val="90000"/>
            <a:hueOff val="0"/>
            <a:satOff val="0"/>
            <a:lumOff val="0"/>
            <a:alpha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Instacart </a:t>
          </a:r>
        </a:p>
      </dsp:txBody>
      <dsp:txXfrm>
        <a:off x="34726" y="4084699"/>
        <a:ext cx="8795847" cy="641908"/>
      </dsp:txXfrm>
    </dsp:sp>
    <dsp:sp modelId="{7E9DB158-55F5-4E93-9A24-E917378E59E3}">
      <dsp:nvSpPr>
        <dsp:cNvPr id="0" name=""/>
        <dsp:cNvSpPr/>
      </dsp:nvSpPr>
      <dsp:spPr>
        <a:xfrm>
          <a:off x="0" y="4761333"/>
          <a:ext cx="886529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7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Marketing strategy for an online grocery store</a:t>
          </a:r>
        </a:p>
      </dsp:txBody>
      <dsp:txXfrm>
        <a:off x="0" y="4761333"/>
        <a:ext cx="8865299" cy="62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FE8B1-8715-4006-BF86-ABBF8BCF2BB7}">
      <dsp:nvSpPr>
        <dsp:cNvPr id="0" name=""/>
        <dsp:cNvSpPr/>
      </dsp:nvSpPr>
      <dsp:spPr>
        <a:xfrm>
          <a:off x="1959871" y="440"/>
          <a:ext cx="1119379" cy="559689"/>
        </a:xfrm>
        <a:prstGeom prst="roundRect">
          <a:avLst>
            <a:gd name="adj" fmla="val 10000"/>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Europe</a:t>
          </a:r>
        </a:p>
      </dsp:txBody>
      <dsp:txXfrm>
        <a:off x="1976264" y="16833"/>
        <a:ext cx="1086593" cy="526903"/>
      </dsp:txXfrm>
    </dsp:sp>
    <dsp:sp modelId="{6F91D8E6-E048-4FA9-860F-0F6967224503}">
      <dsp:nvSpPr>
        <dsp:cNvPr id="0" name=""/>
        <dsp:cNvSpPr/>
      </dsp:nvSpPr>
      <dsp:spPr>
        <a:xfrm>
          <a:off x="2071809" y="560130"/>
          <a:ext cx="111937" cy="419767"/>
        </a:xfrm>
        <a:custGeom>
          <a:avLst/>
          <a:gdLst/>
          <a:ahLst/>
          <a:cxnLst/>
          <a:rect l="0" t="0" r="0" b="0"/>
          <a:pathLst>
            <a:path>
              <a:moveTo>
                <a:pt x="0" y="0"/>
              </a:moveTo>
              <a:lnTo>
                <a:pt x="0" y="419767"/>
              </a:lnTo>
              <a:lnTo>
                <a:pt x="111937" y="419767"/>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B7FF61-048D-4453-8069-554C7AB9116D}">
      <dsp:nvSpPr>
        <dsp:cNvPr id="0" name=""/>
        <dsp:cNvSpPr/>
      </dsp:nvSpPr>
      <dsp:spPr>
        <a:xfrm>
          <a:off x="2183747" y="700052"/>
          <a:ext cx="895503" cy="559689"/>
        </a:xfrm>
        <a:prstGeom prst="roundRect">
          <a:avLst>
            <a:gd name="adj" fmla="val 10000"/>
          </a:avLst>
        </a:prstGeom>
        <a:solidFill>
          <a:schemeClr val="lt1">
            <a:alpha val="90000"/>
            <a:hueOff val="0"/>
            <a:satOff val="0"/>
            <a:lumOff val="0"/>
            <a:alphaOff val="0"/>
          </a:schemeClr>
        </a:solidFill>
        <a:ln w="1397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Racing</a:t>
          </a:r>
        </a:p>
      </dsp:txBody>
      <dsp:txXfrm>
        <a:off x="2200140" y="716445"/>
        <a:ext cx="862717" cy="526903"/>
      </dsp:txXfrm>
    </dsp:sp>
    <dsp:sp modelId="{F38FB557-3071-4C97-8A29-83B763F54F97}">
      <dsp:nvSpPr>
        <dsp:cNvPr id="0" name=""/>
        <dsp:cNvSpPr/>
      </dsp:nvSpPr>
      <dsp:spPr>
        <a:xfrm>
          <a:off x="2071809" y="560130"/>
          <a:ext cx="111937" cy="1119379"/>
        </a:xfrm>
        <a:custGeom>
          <a:avLst/>
          <a:gdLst/>
          <a:ahLst/>
          <a:cxnLst/>
          <a:rect l="0" t="0" r="0" b="0"/>
          <a:pathLst>
            <a:path>
              <a:moveTo>
                <a:pt x="0" y="0"/>
              </a:moveTo>
              <a:lnTo>
                <a:pt x="0" y="1119379"/>
              </a:lnTo>
              <a:lnTo>
                <a:pt x="111937" y="1119379"/>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3ADFE2-EB08-4229-A690-C1E13D4A13D6}">
      <dsp:nvSpPr>
        <dsp:cNvPr id="0" name=""/>
        <dsp:cNvSpPr/>
      </dsp:nvSpPr>
      <dsp:spPr>
        <a:xfrm>
          <a:off x="2183747" y="1399665"/>
          <a:ext cx="895503" cy="559689"/>
        </a:xfrm>
        <a:prstGeom prst="roundRect">
          <a:avLst>
            <a:gd name="adj" fmla="val 10000"/>
          </a:avLst>
        </a:prstGeom>
        <a:solidFill>
          <a:srgbClr val="FFFF00">
            <a:alpha val="90000"/>
          </a:srgbClr>
        </a:solidFill>
        <a:ln w="13970" cap="flat" cmpd="sng" algn="ctr">
          <a:solidFill>
            <a:schemeClr val="accent4">
              <a:hueOff val="111007"/>
              <a:satOff val="-4229"/>
              <a:lumOff val="21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Shooter</a:t>
          </a:r>
        </a:p>
      </dsp:txBody>
      <dsp:txXfrm>
        <a:off x="2200140" y="1416058"/>
        <a:ext cx="862717" cy="526903"/>
      </dsp:txXfrm>
    </dsp:sp>
    <dsp:sp modelId="{E28B0465-C76C-410F-A6CF-EC4CA3A5E970}">
      <dsp:nvSpPr>
        <dsp:cNvPr id="0" name=""/>
        <dsp:cNvSpPr/>
      </dsp:nvSpPr>
      <dsp:spPr>
        <a:xfrm>
          <a:off x="2071809" y="560130"/>
          <a:ext cx="111937" cy="1818991"/>
        </a:xfrm>
        <a:custGeom>
          <a:avLst/>
          <a:gdLst/>
          <a:ahLst/>
          <a:cxnLst/>
          <a:rect l="0" t="0" r="0" b="0"/>
          <a:pathLst>
            <a:path>
              <a:moveTo>
                <a:pt x="0" y="0"/>
              </a:moveTo>
              <a:lnTo>
                <a:pt x="0" y="1818991"/>
              </a:lnTo>
              <a:lnTo>
                <a:pt x="111937" y="1818991"/>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E6A54-5659-4E6C-926F-187F9FF78397}">
      <dsp:nvSpPr>
        <dsp:cNvPr id="0" name=""/>
        <dsp:cNvSpPr/>
      </dsp:nvSpPr>
      <dsp:spPr>
        <a:xfrm>
          <a:off x="2183747" y="2099277"/>
          <a:ext cx="895503" cy="559689"/>
        </a:xfrm>
        <a:prstGeom prst="roundRect">
          <a:avLst>
            <a:gd name="adj" fmla="val 10000"/>
          </a:avLst>
        </a:prstGeom>
        <a:solidFill>
          <a:srgbClr val="FFFF00">
            <a:alpha val="90000"/>
          </a:srgbClr>
        </a:solidFill>
        <a:ln w="13970" cap="flat" cmpd="sng" algn="ctr">
          <a:solidFill>
            <a:schemeClr val="accent4">
              <a:hueOff val="222014"/>
              <a:satOff val="-8459"/>
              <a:lumOff val="42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Sports</a:t>
          </a:r>
        </a:p>
      </dsp:txBody>
      <dsp:txXfrm>
        <a:off x="2200140" y="2115670"/>
        <a:ext cx="862717" cy="526903"/>
      </dsp:txXfrm>
    </dsp:sp>
    <dsp:sp modelId="{FB64DF68-2B33-42C5-82E9-59830A24B8FE}">
      <dsp:nvSpPr>
        <dsp:cNvPr id="0" name=""/>
        <dsp:cNvSpPr/>
      </dsp:nvSpPr>
      <dsp:spPr>
        <a:xfrm>
          <a:off x="2071809" y="560130"/>
          <a:ext cx="111937" cy="2518604"/>
        </a:xfrm>
        <a:custGeom>
          <a:avLst/>
          <a:gdLst/>
          <a:ahLst/>
          <a:cxnLst/>
          <a:rect l="0" t="0" r="0" b="0"/>
          <a:pathLst>
            <a:path>
              <a:moveTo>
                <a:pt x="0" y="0"/>
              </a:moveTo>
              <a:lnTo>
                <a:pt x="0" y="2518604"/>
              </a:lnTo>
              <a:lnTo>
                <a:pt x="111937" y="2518604"/>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68DEFF-FE47-4D3D-85FE-3F4212342F42}">
      <dsp:nvSpPr>
        <dsp:cNvPr id="0" name=""/>
        <dsp:cNvSpPr/>
      </dsp:nvSpPr>
      <dsp:spPr>
        <a:xfrm>
          <a:off x="2183747" y="2798889"/>
          <a:ext cx="895503" cy="559689"/>
        </a:xfrm>
        <a:prstGeom prst="roundRect">
          <a:avLst>
            <a:gd name="adj" fmla="val 10000"/>
          </a:avLst>
        </a:prstGeom>
        <a:solidFill>
          <a:srgbClr val="FFFF00">
            <a:alpha val="90000"/>
          </a:srgbClr>
        </a:solidFill>
        <a:ln w="13970" cap="flat" cmpd="sng" algn="ctr">
          <a:solidFill>
            <a:schemeClr val="accent4">
              <a:hueOff val="333021"/>
              <a:satOff val="-12688"/>
              <a:lumOff val="63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Action</a:t>
          </a:r>
        </a:p>
      </dsp:txBody>
      <dsp:txXfrm>
        <a:off x="2200140" y="2815282"/>
        <a:ext cx="862717" cy="526903"/>
      </dsp:txXfrm>
    </dsp:sp>
    <dsp:sp modelId="{86F301C5-D1CF-4678-B921-5C13C9601421}">
      <dsp:nvSpPr>
        <dsp:cNvPr id="0" name=""/>
        <dsp:cNvSpPr/>
      </dsp:nvSpPr>
      <dsp:spPr>
        <a:xfrm>
          <a:off x="3359095" y="440"/>
          <a:ext cx="1119379" cy="559689"/>
        </a:xfrm>
        <a:prstGeom prst="roundRect">
          <a:avLst>
            <a:gd name="adj" fmla="val 10000"/>
          </a:avLst>
        </a:prstGeom>
        <a:solidFill>
          <a:schemeClr val="accent4">
            <a:hueOff val="610539"/>
            <a:satOff val="-23261"/>
            <a:lumOff val="1156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North America</a:t>
          </a:r>
        </a:p>
      </dsp:txBody>
      <dsp:txXfrm>
        <a:off x="3375488" y="16833"/>
        <a:ext cx="1086593" cy="526903"/>
      </dsp:txXfrm>
    </dsp:sp>
    <dsp:sp modelId="{2E33CD53-7642-44FE-90DB-AA0C5F0F03A2}">
      <dsp:nvSpPr>
        <dsp:cNvPr id="0" name=""/>
        <dsp:cNvSpPr/>
      </dsp:nvSpPr>
      <dsp:spPr>
        <a:xfrm>
          <a:off x="3471033" y="560130"/>
          <a:ext cx="111937" cy="419767"/>
        </a:xfrm>
        <a:custGeom>
          <a:avLst/>
          <a:gdLst/>
          <a:ahLst/>
          <a:cxnLst/>
          <a:rect l="0" t="0" r="0" b="0"/>
          <a:pathLst>
            <a:path>
              <a:moveTo>
                <a:pt x="0" y="0"/>
              </a:moveTo>
              <a:lnTo>
                <a:pt x="0" y="419767"/>
              </a:lnTo>
              <a:lnTo>
                <a:pt x="111937" y="419767"/>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730E76-2473-4F53-BE6C-E75BC1B6A201}">
      <dsp:nvSpPr>
        <dsp:cNvPr id="0" name=""/>
        <dsp:cNvSpPr/>
      </dsp:nvSpPr>
      <dsp:spPr>
        <a:xfrm>
          <a:off x="3582971" y="700052"/>
          <a:ext cx="895503" cy="559689"/>
        </a:xfrm>
        <a:prstGeom prst="roundRect">
          <a:avLst>
            <a:gd name="adj" fmla="val 10000"/>
          </a:avLst>
        </a:prstGeom>
        <a:solidFill>
          <a:srgbClr val="FFFF00">
            <a:alpha val="90000"/>
          </a:srgbClr>
        </a:solidFill>
        <a:ln w="13970" cap="flat" cmpd="sng" algn="ctr">
          <a:solidFill>
            <a:schemeClr val="accent4">
              <a:hueOff val="444028"/>
              <a:satOff val="-16917"/>
              <a:lumOff val="84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Shooter</a:t>
          </a:r>
        </a:p>
      </dsp:txBody>
      <dsp:txXfrm>
        <a:off x="3599364" y="716445"/>
        <a:ext cx="862717" cy="526903"/>
      </dsp:txXfrm>
    </dsp:sp>
    <dsp:sp modelId="{5A1D6E0E-1679-4E12-9EF9-FCD5AB0CE4CB}">
      <dsp:nvSpPr>
        <dsp:cNvPr id="0" name=""/>
        <dsp:cNvSpPr/>
      </dsp:nvSpPr>
      <dsp:spPr>
        <a:xfrm>
          <a:off x="3471033" y="560130"/>
          <a:ext cx="111937" cy="1119379"/>
        </a:xfrm>
        <a:custGeom>
          <a:avLst/>
          <a:gdLst/>
          <a:ahLst/>
          <a:cxnLst/>
          <a:rect l="0" t="0" r="0" b="0"/>
          <a:pathLst>
            <a:path>
              <a:moveTo>
                <a:pt x="0" y="0"/>
              </a:moveTo>
              <a:lnTo>
                <a:pt x="0" y="1119379"/>
              </a:lnTo>
              <a:lnTo>
                <a:pt x="111937" y="1119379"/>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E83228-E2BC-4994-9397-3733488316C2}">
      <dsp:nvSpPr>
        <dsp:cNvPr id="0" name=""/>
        <dsp:cNvSpPr/>
      </dsp:nvSpPr>
      <dsp:spPr>
        <a:xfrm>
          <a:off x="3582971" y="1399665"/>
          <a:ext cx="895503" cy="559689"/>
        </a:xfrm>
        <a:prstGeom prst="roundRect">
          <a:avLst>
            <a:gd name="adj" fmla="val 10000"/>
          </a:avLst>
        </a:prstGeom>
        <a:solidFill>
          <a:schemeClr val="lt1">
            <a:alpha val="90000"/>
            <a:hueOff val="0"/>
            <a:satOff val="0"/>
            <a:lumOff val="0"/>
            <a:alphaOff val="0"/>
          </a:schemeClr>
        </a:solidFill>
        <a:ln w="13970" cap="flat" cmpd="sng" algn="ctr">
          <a:solidFill>
            <a:schemeClr val="accent4">
              <a:hueOff val="555035"/>
              <a:satOff val="-21147"/>
              <a:lumOff val="105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Fighting</a:t>
          </a:r>
        </a:p>
      </dsp:txBody>
      <dsp:txXfrm>
        <a:off x="3599364" y="1416058"/>
        <a:ext cx="862717" cy="526903"/>
      </dsp:txXfrm>
    </dsp:sp>
    <dsp:sp modelId="{09BC4AC5-4A98-4CE8-8532-7AA9AA5736A0}">
      <dsp:nvSpPr>
        <dsp:cNvPr id="0" name=""/>
        <dsp:cNvSpPr/>
      </dsp:nvSpPr>
      <dsp:spPr>
        <a:xfrm>
          <a:off x="3471033" y="560130"/>
          <a:ext cx="111937" cy="1818991"/>
        </a:xfrm>
        <a:custGeom>
          <a:avLst/>
          <a:gdLst/>
          <a:ahLst/>
          <a:cxnLst/>
          <a:rect l="0" t="0" r="0" b="0"/>
          <a:pathLst>
            <a:path>
              <a:moveTo>
                <a:pt x="0" y="0"/>
              </a:moveTo>
              <a:lnTo>
                <a:pt x="0" y="1818991"/>
              </a:lnTo>
              <a:lnTo>
                <a:pt x="111937" y="1818991"/>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5C2626-77C8-4D65-B9A1-2C5E1FA3BAE7}">
      <dsp:nvSpPr>
        <dsp:cNvPr id="0" name=""/>
        <dsp:cNvSpPr/>
      </dsp:nvSpPr>
      <dsp:spPr>
        <a:xfrm>
          <a:off x="3582971" y="2099277"/>
          <a:ext cx="895503" cy="559689"/>
        </a:xfrm>
        <a:prstGeom prst="roundRect">
          <a:avLst>
            <a:gd name="adj" fmla="val 10000"/>
          </a:avLst>
        </a:prstGeom>
        <a:solidFill>
          <a:srgbClr val="FFFF00">
            <a:alpha val="90000"/>
          </a:srgbClr>
        </a:solidFill>
        <a:ln w="13970" cap="flat" cmpd="sng" algn="ctr">
          <a:solidFill>
            <a:schemeClr val="accent4">
              <a:hueOff val="666042"/>
              <a:satOff val="-25376"/>
              <a:lumOff val="126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Sports</a:t>
          </a:r>
        </a:p>
      </dsp:txBody>
      <dsp:txXfrm>
        <a:off x="3599364" y="2115670"/>
        <a:ext cx="862717" cy="526903"/>
      </dsp:txXfrm>
    </dsp:sp>
    <dsp:sp modelId="{BA00B2CB-4BB5-4C27-9F33-CAD4659ED432}">
      <dsp:nvSpPr>
        <dsp:cNvPr id="0" name=""/>
        <dsp:cNvSpPr/>
      </dsp:nvSpPr>
      <dsp:spPr>
        <a:xfrm>
          <a:off x="3471033" y="560130"/>
          <a:ext cx="111937" cy="2518604"/>
        </a:xfrm>
        <a:custGeom>
          <a:avLst/>
          <a:gdLst/>
          <a:ahLst/>
          <a:cxnLst/>
          <a:rect l="0" t="0" r="0" b="0"/>
          <a:pathLst>
            <a:path>
              <a:moveTo>
                <a:pt x="0" y="0"/>
              </a:moveTo>
              <a:lnTo>
                <a:pt x="0" y="2518604"/>
              </a:lnTo>
              <a:lnTo>
                <a:pt x="111937" y="2518604"/>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805A47-65DD-4BCA-A3C6-36BE5CF0BBED}">
      <dsp:nvSpPr>
        <dsp:cNvPr id="0" name=""/>
        <dsp:cNvSpPr/>
      </dsp:nvSpPr>
      <dsp:spPr>
        <a:xfrm>
          <a:off x="3582971" y="2798889"/>
          <a:ext cx="895503" cy="559689"/>
        </a:xfrm>
        <a:prstGeom prst="roundRect">
          <a:avLst>
            <a:gd name="adj" fmla="val 10000"/>
          </a:avLst>
        </a:prstGeom>
        <a:solidFill>
          <a:srgbClr val="FFFF00">
            <a:alpha val="90000"/>
          </a:srgbClr>
        </a:solidFill>
        <a:ln w="13970" cap="flat" cmpd="sng" algn="ctr">
          <a:solidFill>
            <a:schemeClr val="accent4">
              <a:hueOff val="777049"/>
              <a:satOff val="-29606"/>
              <a:lumOff val="147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Action</a:t>
          </a:r>
        </a:p>
      </dsp:txBody>
      <dsp:txXfrm>
        <a:off x="3599364" y="2815282"/>
        <a:ext cx="862717" cy="526903"/>
      </dsp:txXfrm>
    </dsp:sp>
    <dsp:sp modelId="{10CC062F-219A-4A29-95AF-EC1B245ED05E}">
      <dsp:nvSpPr>
        <dsp:cNvPr id="0" name=""/>
        <dsp:cNvSpPr/>
      </dsp:nvSpPr>
      <dsp:spPr>
        <a:xfrm>
          <a:off x="4758320" y="440"/>
          <a:ext cx="1119379" cy="559689"/>
        </a:xfrm>
        <a:prstGeom prst="roundRect">
          <a:avLst>
            <a:gd name="adj" fmla="val 10000"/>
          </a:avLst>
        </a:prstGeom>
        <a:solidFill>
          <a:schemeClr val="accent4">
            <a:hueOff val="1221077"/>
            <a:satOff val="-46523"/>
            <a:lumOff val="2313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Japan</a:t>
          </a:r>
        </a:p>
      </dsp:txBody>
      <dsp:txXfrm>
        <a:off x="4774713" y="16833"/>
        <a:ext cx="1086593" cy="526903"/>
      </dsp:txXfrm>
    </dsp:sp>
    <dsp:sp modelId="{D2F575A7-07DD-4FC1-95F3-A0C7F7A36F87}">
      <dsp:nvSpPr>
        <dsp:cNvPr id="0" name=""/>
        <dsp:cNvSpPr/>
      </dsp:nvSpPr>
      <dsp:spPr>
        <a:xfrm>
          <a:off x="4870258" y="560130"/>
          <a:ext cx="111937" cy="419767"/>
        </a:xfrm>
        <a:custGeom>
          <a:avLst/>
          <a:gdLst/>
          <a:ahLst/>
          <a:cxnLst/>
          <a:rect l="0" t="0" r="0" b="0"/>
          <a:pathLst>
            <a:path>
              <a:moveTo>
                <a:pt x="0" y="0"/>
              </a:moveTo>
              <a:lnTo>
                <a:pt x="0" y="419767"/>
              </a:lnTo>
              <a:lnTo>
                <a:pt x="111937" y="419767"/>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4EC544-37D1-423C-87F6-AEEFE3821A52}">
      <dsp:nvSpPr>
        <dsp:cNvPr id="0" name=""/>
        <dsp:cNvSpPr/>
      </dsp:nvSpPr>
      <dsp:spPr>
        <a:xfrm>
          <a:off x="4982196" y="700052"/>
          <a:ext cx="895503" cy="559689"/>
        </a:xfrm>
        <a:prstGeom prst="roundRect">
          <a:avLst>
            <a:gd name="adj" fmla="val 10000"/>
          </a:avLst>
        </a:prstGeom>
        <a:solidFill>
          <a:schemeClr val="lt1">
            <a:alpha val="90000"/>
            <a:hueOff val="0"/>
            <a:satOff val="0"/>
            <a:lumOff val="0"/>
            <a:alphaOff val="0"/>
          </a:schemeClr>
        </a:solidFill>
        <a:ln w="13970" cap="flat" cmpd="sng" algn="ctr">
          <a:solidFill>
            <a:schemeClr val="accent4">
              <a:hueOff val="888056"/>
              <a:satOff val="-33835"/>
              <a:lumOff val="168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Simulation</a:t>
          </a:r>
        </a:p>
      </dsp:txBody>
      <dsp:txXfrm>
        <a:off x="4998589" y="716445"/>
        <a:ext cx="862717" cy="526903"/>
      </dsp:txXfrm>
    </dsp:sp>
    <dsp:sp modelId="{AF032642-73AC-4B0D-B460-585440C14BB2}">
      <dsp:nvSpPr>
        <dsp:cNvPr id="0" name=""/>
        <dsp:cNvSpPr/>
      </dsp:nvSpPr>
      <dsp:spPr>
        <a:xfrm>
          <a:off x="4870258" y="560130"/>
          <a:ext cx="111937" cy="1119379"/>
        </a:xfrm>
        <a:custGeom>
          <a:avLst/>
          <a:gdLst/>
          <a:ahLst/>
          <a:cxnLst/>
          <a:rect l="0" t="0" r="0" b="0"/>
          <a:pathLst>
            <a:path>
              <a:moveTo>
                <a:pt x="0" y="0"/>
              </a:moveTo>
              <a:lnTo>
                <a:pt x="0" y="1119379"/>
              </a:lnTo>
              <a:lnTo>
                <a:pt x="111937" y="1119379"/>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325E6B-5394-4A01-B6F7-E4CE8036E6B1}">
      <dsp:nvSpPr>
        <dsp:cNvPr id="0" name=""/>
        <dsp:cNvSpPr/>
      </dsp:nvSpPr>
      <dsp:spPr>
        <a:xfrm>
          <a:off x="4982196" y="1399665"/>
          <a:ext cx="895503" cy="559689"/>
        </a:xfrm>
        <a:prstGeom prst="roundRect">
          <a:avLst>
            <a:gd name="adj" fmla="val 10000"/>
          </a:avLst>
        </a:prstGeom>
        <a:solidFill>
          <a:srgbClr val="FFFF00">
            <a:alpha val="90000"/>
          </a:srgbClr>
        </a:solidFill>
        <a:ln w="13970" cap="flat" cmpd="sng" algn="ctr">
          <a:solidFill>
            <a:schemeClr val="accent4">
              <a:hueOff val="999063"/>
              <a:satOff val="-38064"/>
              <a:lumOff val="189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Role Playing</a:t>
          </a:r>
        </a:p>
      </dsp:txBody>
      <dsp:txXfrm>
        <a:off x="4998589" y="1416058"/>
        <a:ext cx="862717" cy="526903"/>
      </dsp:txXfrm>
    </dsp:sp>
    <dsp:sp modelId="{3A692683-EEFD-42C1-AE68-E453F910F35E}">
      <dsp:nvSpPr>
        <dsp:cNvPr id="0" name=""/>
        <dsp:cNvSpPr/>
      </dsp:nvSpPr>
      <dsp:spPr>
        <a:xfrm>
          <a:off x="4870258" y="560130"/>
          <a:ext cx="111937" cy="1818991"/>
        </a:xfrm>
        <a:custGeom>
          <a:avLst/>
          <a:gdLst/>
          <a:ahLst/>
          <a:cxnLst/>
          <a:rect l="0" t="0" r="0" b="0"/>
          <a:pathLst>
            <a:path>
              <a:moveTo>
                <a:pt x="0" y="0"/>
              </a:moveTo>
              <a:lnTo>
                <a:pt x="0" y="1818991"/>
              </a:lnTo>
              <a:lnTo>
                <a:pt x="111937" y="1818991"/>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2B41C-97B1-41A2-B707-5AA97A2134A7}">
      <dsp:nvSpPr>
        <dsp:cNvPr id="0" name=""/>
        <dsp:cNvSpPr/>
      </dsp:nvSpPr>
      <dsp:spPr>
        <a:xfrm>
          <a:off x="4982196" y="2099277"/>
          <a:ext cx="895503" cy="559689"/>
        </a:xfrm>
        <a:prstGeom prst="roundRect">
          <a:avLst>
            <a:gd name="adj" fmla="val 10000"/>
          </a:avLst>
        </a:prstGeom>
        <a:solidFill>
          <a:schemeClr val="lt1">
            <a:alpha val="90000"/>
            <a:hueOff val="0"/>
            <a:satOff val="0"/>
            <a:lumOff val="0"/>
            <a:alphaOff val="0"/>
          </a:schemeClr>
        </a:solidFill>
        <a:ln w="13970" cap="flat" cmpd="sng" algn="ctr">
          <a:solidFill>
            <a:schemeClr val="accent4">
              <a:hueOff val="1110070"/>
              <a:satOff val="-42294"/>
              <a:lumOff val="210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Misc</a:t>
          </a:r>
          <a:endParaRPr lang="en-US" sz="1400" kern="1200" dirty="0"/>
        </a:p>
      </dsp:txBody>
      <dsp:txXfrm>
        <a:off x="4998589" y="2115670"/>
        <a:ext cx="862717" cy="526903"/>
      </dsp:txXfrm>
    </dsp:sp>
    <dsp:sp modelId="{684126C6-F88E-44AC-952F-7BB82FCCCA1C}">
      <dsp:nvSpPr>
        <dsp:cNvPr id="0" name=""/>
        <dsp:cNvSpPr/>
      </dsp:nvSpPr>
      <dsp:spPr>
        <a:xfrm>
          <a:off x="4870258" y="560130"/>
          <a:ext cx="111937" cy="2518604"/>
        </a:xfrm>
        <a:custGeom>
          <a:avLst/>
          <a:gdLst/>
          <a:ahLst/>
          <a:cxnLst/>
          <a:rect l="0" t="0" r="0" b="0"/>
          <a:pathLst>
            <a:path>
              <a:moveTo>
                <a:pt x="0" y="0"/>
              </a:moveTo>
              <a:lnTo>
                <a:pt x="0" y="2518604"/>
              </a:lnTo>
              <a:lnTo>
                <a:pt x="111937" y="2518604"/>
              </a:lnTo>
            </a:path>
          </a:pathLst>
        </a:custGeom>
        <a:noFill/>
        <a:ln w="1397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BA669-B77B-4F17-A025-77D15E01B5AE}">
      <dsp:nvSpPr>
        <dsp:cNvPr id="0" name=""/>
        <dsp:cNvSpPr/>
      </dsp:nvSpPr>
      <dsp:spPr>
        <a:xfrm>
          <a:off x="4982196" y="2798889"/>
          <a:ext cx="895503" cy="559689"/>
        </a:xfrm>
        <a:prstGeom prst="roundRect">
          <a:avLst>
            <a:gd name="adj" fmla="val 10000"/>
          </a:avLst>
        </a:prstGeom>
        <a:solidFill>
          <a:srgbClr val="FFFF00">
            <a:alpha val="90000"/>
          </a:srgbClr>
        </a:solidFill>
        <a:ln w="13970" cap="flat" cmpd="sng" algn="ctr">
          <a:solidFill>
            <a:schemeClr val="accent4">
              <a:hueOff val="1221077"/>
              <a:satOff val="-46523"/>
              <a:lumOff val="231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Action</a:t>
          </a:r>
        </a:p>
      </dsp:txBody>
      <dsp:txXfrm>
        <a:off x="4998589" y="2815282"/>
        <a:ext cx="862717" cy="5269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2D17B-9159-4B54-86E2-859429A4584F}">
      <dsp:nvSpPr>
        <dsp:cNvPr id="0" name=""/>
        <dsp:cNvSpPr/>
      </dsp:nvSpPr>
      <dsp:spPr>
        <a:xfrm>
          <a:off x="0" y="905927"/>
          <a:ext cx="2754904" cy="1652942"/>
        </a:xfrm>
        <a:prstGeom prst="rect">
          <a:avLst/>
        </a:prstGeom>
        <a:solidFill>
          <a:schemeClr val="accent4">
            <a:hueOff val="0"/>
            <a:satOff val="0"/>
            <a:lumOff val="0"/>
            <a:alphaOff val="0"/>
          </a:schemeClr>
        </a:solidFill>
        <a:ln>
          <a:noFill/>
        </a:ln>
        <a:effectLst>
          <a:outerShdw blurRad="50800" dist="15240" dir="5400000" algn="tl" rotWithShape="0">
            <a:srgbClr val="00000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While we couldn’t find a relationship between population and revenue, we did uncover interesting insights. </a:t>
          </a:r>
        </a:p>
      </dsp:txBody>
      <dsp:txXfrm>
        <a:off x="0" y="905927"/>
        <a:ext cx="2754904" cy="1652942"/>
      </dsp:txXfrm>
    </dsp:sp>
    <dsp:sp modelId="{35889F0F-0C0E-4A7B-ADB7-22553AEACC52}">
      <dsp:nvSpPr>
        <dsp:cNvPr id="0" name=""/>
        <dsp:cNvSpPr/>
      </dsp:nvSpPr>
      <dsp:spPr>
        <a:xfrm>
          <a:off x="3030394" y="897381"/>
          <a:ext cx="2754904" cy="1652942"/>
        </a:xfrm>
        <a:prstGeom prst="rect">
          <a:avLst/>
        </a:prstGeom>
        <a:solidFill>
          <a:schemeClr val="accent4">
            <a:hueOff val="244215"/>
            <a:satOff val="-9305"/>
            <a:lumOff val="4627"/>
            <a:alphaOff val="0"/>
          </a:schemeClr>
        </a:solidFill>
        <a:ln>
          <a:noFill/>
        </a:ln>
        <a:effectLst>
          <a:outerShdw blurRad="50800" dist="15240" dir="5400000" algn="tl" rotWithShape="0">
            <a:srgbClr val="00000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West and Southeast regions had the highest revenues. </a:t>
          </a:r>
        </a:p>
      </dsp:txBody>
      <dsp:txXfrm>
        <a:off x="3030394" y="897381"/>
        <a:ext cx="2754904" cy="1652942"/>
      </dsp:txXfrm>
    </dsp:sp>
    <dsp:sp modelId="{C1DDBB4A-9FA8-4650-BF27-A9F5B7331546}">
      <dsp:nvSpPr>
        <dsp:cNvPr id="0" name=""/>
        <dsp:cNvSpPr/>
      </dsp:nvSpPr>
      <dsp:spPr>
        <a:xfrm>
          <a:off x="6060788" y="897381"/>
          <a:ext cx="2754904" cy="1652942"/>
        </a:xfrm>
        <a:prstGeom prst="rect">
          <a:avLst/>
        </a:prstGeom>
        <a:solidFill>
          <a:schemeClr val="accent4">
            <a:hueOff val="488431"/>
            <a:satOff val="-18609"/>
            <a:lumOff val="9254"/>
            <a:alphaOff val="0"/>
          </a:schemeClr>
        </a:solidFill>
        <a:ln>
          <a:noFill/>
        </a:ln>
        <a:effectLst>
          <a:outerShdw blurRad="50800" dist="15240" dir="5400000" algn="tl" rotWithShape="0">
            <a:srgbClr val="00000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Midwest and Northeast regions have an opportunity to increase revenue by investing advertising dollars in the larger cities.</a:t>
          </a:r>
        </a:p>
      </dsp:txBody>
      <dsp:txXfrm>
        <a:off x="6060788" y="897381"/>
        <a:ext cx="2754904" cy="1652942"/>
      </dsp:txXfrm>
    </dsp:sp>
    <dsp:sp modelId="{3AAE4C4E-9C1A-4971-B418-4584CD7BF32A}">
      <dsp:nvSpPr>
        <dsp:cNvPr id="0" name=""/>
        <dsp:cNvSpPr/>
      </dsp:nvSpPr>
      <dsp:spPr>
        <a:xfrm>
          <a:off x="0" y="2825814"/>
          <a:ext cx="2754904" cy="1652942"/>
        </a:xfrm>
        <a:prstGeom prst="rect">
          <a:avLst/>
        </a:prstGeom>
        <a:solidFill>
          <a:schemeClr val="accent4">
            <a:hueOff val="732646"/>
            <a:satOff val="-27914"/>
            <a:lumOff val="13881"/>
            <a:alphaOff val="0"/>
          </a:schemeClr>
        </a:solidFill>
        <a:ln>
          <a:noFill/>
        </a:ln>
        <a:effectLst>
          <a:outerShdw blurRad="50800" dist="15240" dir="5400000" algn="tl" rotWithShape="0">
            <a:srgbClr val="00000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In-store shopping is the most popular form of shopping. Consider sending more sales teams to the Midwest and Northeast, especially in the larger cities.</a:t>
          </a:r>
        </a:p>
      </dsp:txBody>
      <dsp:txXfrm>
        <a:off x="0" y="2825814"/>
        <a:ext cx="2754904" cy="1652942"/>
      </dsp:txXfrm>
    </dsp:sp>
    <dsp:sp modelId="{6FE779C8-DCC3-4FCC-B991-5A451DD2EBEB}">
      <dsp:nvSpPr>
        <dsp:cNvPr id="0" name=""/>
        <dsp:cNvSpPr/>
      </dsp:nvSpPr>
      <dsp:spPr>
        <a:xfrm>
          <a:off x="3030394" y="2825814"/>
          <a:ext cx="2754904" cy="1652942"/>
        </a:xfrm>
        <a:prstGeom prst="rect">
          <a:avLst/>
        </a:prstGeom>
        <a:solidFill>
          <a:schemeClr val="accent4">
            <a:hueOff val="976862"/>
            <a:satOff val="-37218"/>
            <a:lumOff val="18508"/>
            <a:alphaOff val="0"/>
          </a:schemeClr>
        </a:solidFill>
        <a:ln>
          <a:noFill/>
        </a:ln>
        <a:effectLst>
          <a:outerShdw blurRad="50800" dist="15240" dir="5400000" algn="tl" rotWithShape="0">
            <a:srgbClr val="00000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Build an online presence, as most orders are also coming from this sales-channel. </a:t>
          </a:r>
        </a:p>
      </dsp:txBody>
      <dsp:txXfrm>
        <a:off x="3030394" y="2825814"/>
        <a:ext cx="2754904" cy="1652942"/>
      </dsp:txXfrm>
    </dsp:sp>
    <dsp:sp modelId="{B59E383A-F78B-49E0-9C26-09C220385E70}">
      <dsp:nvSpPr>
        <dsp:cNvPr id="0" name=""/>
        <dsp:cNvSpPr/>
      </dsp:nvSpPr>
      <dsp:spPr>
        <a:xfrm>
          <a:off x="6060788" y="2825814"/>
          <a:ext cx="2754904" cy="1652942"/>
        </a:xfrm>
        <a:prstGeom prst="rect">
          <a:avLst/>
        </a:prstGeom>
        <a:solidFill>
          <a:schemeClr val="accent4">
            <a:hueOff val="1221077"/>
            <a:satOff val="-46523"/>
            <a:lumOff val="23135"/>
            <a:alphaOff val="0"/>
          </a:schemeClr>
        </a:solidFill>
        <a:ln>
          <a:noFill/>
        </a:ln>
        <a:effectLst>
          <a:outerShdw blurRad="50800" dist="15240" dir="5400000" algn="tl" rotWithShape="0">
            <a:srgbClr val="000000">
              <a:alpha val="7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Ensure there is enough inventory for the top selling products, but also look to increase inventory in cocktail glasses, as this product is forecasted to increase in sales. </a:t>
          </a:r>
        </a:p>
      </dsp:txBody>
      <dsp:txXfrm>
        <a:off x="6060788" y="2825814"/>
        <a:ext cx="2754904" cy="16529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4C861-C67C-481A-A60A-0E67BE8D6670}"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8A0CD-5673-4171-BC94-B25044020014}" type="slidenum">
              <a:rPr lang="en-US" smtClean="0"/>
              <a:t>‹#›</a:t>
            </a:fld>
            <a:endParaRPr lang="en-US"/>
          </a:p>
        </p:txBody>
      </p:sp>
    </p:spTree>
    <p:extLst>
      <p:ext uri="{BB962C8B-B14F-4D97-AF65-F5344CB8AC3E}">
        <p14:creationId xmlns:p14="http://schemas.microsoft.com/office/powerpoint/2010/main" val="1901108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Key message for each slide. Ex. Sales fell 80%from 200-2016 (example GameCo.)</a:t>
            </a:r>
          </a:p>
        </p:txBody>
      </p:sp>
      <p:sp>
        <p:nvSpPr>
          <p:cNvPr id="4" name="Slide Number Placeholder 3"/>
          <p:cNvSpPr>
            <a:spLocks noGrp="1"/>
          </p:cNvSpPr>
          <p:nvPr>
            <p:ph type="sldNum" sz="quarter" idx="10"/>
          </p:nvPr>
        </p:nvSpPr>
        <p:spPr/>
        <p:txBody>
          <a:bodyPr/>
          <a:lstStyle/>
          <a:p>
            <a:fld id="{66FAC2DB-E0A7-489D-844B-A9BBDF8FC7DC}" type="slidenum">
              <a:rPr lang="en-US" smtClean="0"/>
              <a:t>5</a:t>
            </a:fld>
            <a:endParaRPr lang="en-US"/>
          </a:p>
        </p:txBody>
      </p:sp>
    </p:spTree>
    <p:extLst>
      <p:ext uri="{BB962C8B-B14F-4D97-AF65-F5344CB8AC3E}">
        <p14:creationId xmlns:p14="http://schemas.microsoft.com/office/powerpoint/2010/main" val="242833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AC2DB-E0A7-489D-844B-A9BBDF8FC7DC}" type="slidenum">
              <a:rPr lang="en-US" smtClean="0"/>
              <a:t>6</a:t>
            </a:fld>
            <a:endParaRPr lang="en-US"/>
          </a:p>
        </p:txBody>
      </p:sp>
    </p:spTree>
    <p:extLst>
      <p:ext uri="{BB962C8B-B14F-4D97-AF65-F5344CB8AC3E}">
        <p14:creationId xmlns:p14="http://schemas.microsoft.com/office/powerpoint/2010/main" val="2531857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D6CD412-F25C-4DA9-BEFA-674BACB7040C}" type="datetimeFigureOut">
              <a:rPr lang="en-US" smtClean="0"/>
              <a:t>2/25/2022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CF5A038-7337-47F7-8E0D-788A9CCFE725}"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4982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CD412-F25C-4DA9-BEFA-674BACB7040C}"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69751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CD412-F25C-4DA9-BEFA-674BACB7040C}"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257066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CD412-F25C-4DA9-BEFA-674BACB7040C}"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161098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CD412-F25C-4DA9-BEFA-674BACB7040C}"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5A038-7337-47F7-8E0D-788A9CCFE725}"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7220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CD412-F25C-4DA9-BEFA-674BACB7040C}"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1064655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CD412-F25C-4DA9-BEFA-674BACB7040C}" type="datetimeFigureOut">
              <a:rPr lang="en-US" smtClean="0"/>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1359419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6CD412-F25C-4DA9-BEFA-674BACB7040C}" type="datetimeFigureOut">
              <a:rPr lang="en-US" smtClean="0"/>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318274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CD412-F25C-4DA9-BEFA-674BACB7040C}" type="datetimeFigureOut">
              <a:rPr lang="en-US" smtClean="0"/>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269566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CD412-F25C-4DA9-BEFA-674BACB7040C}"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3949780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CD412-F25C-4DA9-BEFA-674BACB7040C}"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5A038-7337-47F7-8E0D-788A9CCFE725}" type="slidenum">
              <a:rPr lang="en-US" smtClean="0"/>
              <a:t>‹#›</a:t>
            </a:fld>
            <a:endParaRPr lang="en-US"/>
          </a:p>
        </p:txBody>
      </p:sp>
    </p:spTree>
    <p:extLst>
      <p:ext uri="{BB962C8B-B14F-4D97-AF65-F5344CB8AC3E}">
        <p14:creationId xmlns:p14="http://schemas.microsoft.com/office/powerpoint/2010/main" val="388447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D6CD412-F25C-4DA9-BEFA-674BACB7040C}" type="datetimeFigureOut">
              <a:rPr lang="en-US" smtClean="0"/>
              <a:t>2/25/2022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CF5A038-7337-47F7-8E0D-788A9CCFE725}" type="slidenum">
              <a:rPr lang="en-US" smtClean="0"/>
              <a:t>‹#›</a:t>
            </a:fld>
            <a:endParaRPr lang="en-US"/>
          </a:p>
        </p:txBody>
      </p:sp>
    </p:spTree>
    <p:extLst>
      <p:ext uri="{BB962C8B-B14F-4D97-AF65-F5344CB8AC3E}">
        <p14:creationId xmlns:p14="http://schemas.microsoft.com/office/powerpoint/2010/main" val="106393356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lvanaescamilla@gmail.com"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linkedin.com/in/silvana-gutierrez"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hyperlink" Target="https://github.com/SEG-Page/SQL-Queries"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public.tableau.com/shared/J23BYCD9P?:display_count=n&amp;:origin=viz_share_link" TargetMode="External"/><Relationship Id="rId5" Type="http://schemas.openxmlformats.org/officeDocument/2006/relationships/hyperlink" Target="https://public.tableau.com/app/profile/silvana5708/viz/InfluenzaDeathsbyYears-2_4/FinalProject2_9" TargetMode="External"/><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hyperlink" Target="https://github.com/SEG-Page/Python-Cod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public.tableau.com/views/Achievement6FinalProject/USRegionalSalesAnalyis?:language=en-US&amp;publish=yes&amp;:display_count=n&amp;:origin=viz_share_link" TargetMode="External"/><Relationship Id="rId3" Type="http://schemas.openxmlformats.org/officeDocument/2006/relationships/image" Target="../media/image4.png"/><Relationship Id="rId7" Type="http://schemas.openxmlformats.org/officeDocument/2006/relationships/hyperlink" Target="https://github.com/SEG-Page/Python-Code" TargetMode="External"/><Relationship Id="rId2" Type="http://schemas.openxmlformats.org/officeDocument/2006/relationships/hyperlink" Target="https://data.world/dataman-udit/us-regional-sales-data"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public.tableau.com/app/profile/silvana5708/viz/InfluenzaDeathsbyYears-2_4/FinalProject2_9" TargetMode="External"/><Relationship Id="rId3" Type="http://schemas.openxmlformats.org/officeDocument/2006/relationships/hyperlink" Target="https://coach-courses-us.s3.amazonaws.com/public/courses/data-immersion/A1-A2_Influenza_Project/Census_Population_transformed_202101.csv" TargetMode="External"/><Relationship Id="rId7" Type="http://schemas.microsoft.com/office/2007/relationships/hdphoto" Target="../media/hdphoto1.wdp"/><Relationship Id="rId2" Type="http://schemas.openxmlformats.org/officeDocument/2006/relationships/hyperlink" Target="https://coach-courses-us.s3.amazonaws.com/public/courses/da_program/CDC_Influenza_Deaths_edited.xlsx"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hyperlink" Target="https://images.careerfoundry.com/public/courses/data-immersion/A1-A2_Influenza_Project/CDC_Influenza_Visits.xlsx" TargetMode="External"/><Relationship Id="rId9" Type="http://schemas.openxmlformats.org/officeDocument/2006/relationships/hyperlink" Target="https://vimeo.com/627873776/0d91d71e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749C-3854-45B4-90C8-7D858B852766}"/>
              </a:ext>
            </a:extLst>
          </p:cNvPr>
          <p:cNvSpPr>
            <a:spLocks noGrp="1"/>
          </p:cNvSpPr>
          <p:nvPr>
            <p:ph type="ctrTitle"/>
          </p:nvPr>
        </p:nvSpPr>
        <p:spPr>
          <a:xfrm>
            <a:off x="804672" y="962246"/>
            <a:ext cx="6437700" cy="2611967"/>
          </a:xfrm>
        </p:spPr>
        <p:txBody>
          <a:bodyPr anchor="b">
            <a:normAutofit/>
          </a:bodyPr>
          <a:lstStyle/>
          <a:p>
            <a:pPr algn="l"/>
            <a:r>
              <a:rPr lang="en-US" sz="5400" dirty="0"/>
              <a:t>Data Analytics Portfolio</a:t>
            </a:r>
          </a:p>
        </p:txBody>
      </p:sp>
      <p:sp>
        <p:nvSpPr>
          <p:cNvPr id="3" name="Subtitle 2">
            <a:extLst>
              <a:ext uri="{FF2B5EF4-FFF2-40B4-BE49-F238E27FC236}">
                <a16:creationId xmlns:a16="http://schemas.microsoft.com/office/drawing/2014/main" id="{58325ACB-74C5-4356-9275-A03C3217C8EE}"/>
              </a:ext>
            </a:extLst>
          </p:cNvPr>
          <p:cNvSpPr>
            <a:spLocks noGrp="1"/>
          </p:cNvSpPr>
          <p:nvPr>
            <p:ph type="subTitle" idx="1"/>
          </p:nvPr>
        </p:nvSpPr>
        <p:spPr>
          <a:xfrm>
            <a:off x="804672" y="3719618"/>
            <a:ext cx="5730352" cy="1155525"/>
          </a:xfrm>
        </p:spPr>
        <p:txBody>
          <a:bodyPr anchor="t">
            <a:normAutofit/>
          </a:bodyPr>
          <a:lstStyle/>
          <a:p>
            <a:pPr algn="l"/>
            <a:r>
              <a:rPr lang="en-US" sz="2000" dirty="0"/>
              <a:t>Analysis by: Silvana Escamilla Gutierrez</a:t>
            </a:r>
          </a:p>
        </p:txBody>
      </p:sp>
      <p:grpSp>
        <p:nvGrpSpPr>
          <p:cNvPr id="15" name="Group 14">
            <a:extLst>
              <a:ext uri="{FF2B5EF4-FFF2-40B4-BE49-F238E27FC236}">
                <a16:creationId xmlns:a16="http://schemas.microsoft.com/office/drawing/2014/main" id="{578E89FE-6FB6-4B52-97D3-E964E9C4A2FE}"/>
              </a:ext>
            </a:extLst>
          </p:cNvPr>
          <p:cNvGrpSpPr/>
          <p:nvPr/>
        </p:nvGrpSpPr>
        <p:grpSpPr>
          <a:xfrm>
            <a:off x="1418788" y="4375912"/>
            <a:ext cx="346354" cy="348509"/>
            <a:chOff x="188595" y="4769075"/>
            <a:chExt cx="213360" cy="213814"/>
          </a:xfrm>
          <a:solidFill>
            <a:schemeClr val="bg2">
              <a:lumMod val="75000"/>
            </a:schemeClr>
          </a:solidFill>
        </p:grpSpPr>
        <p:sp>
          <p:nvSpPr>
            <p:cNvPr id="16" name="Oval 15">
              <a:extLst>
                <a:ext uri="{FF2B5EF4-FFF2-40B4-BE49-F238E27FC236}">
                  <a16:creationId xmlns:a16="http://schemas.microsoft.com/office/drawing/2014/main" id="{39E7BD31-8B32-4002-862E-073F0A638FFE}"/>
                </a:ext>
              </a:extLst>
            </p:cNvPr>
            <p:cNvSpPr>
              <a:spLocks noChangeArrowheads="1"/>
            </p:cNvSpPr>
            <p:nvPr/>
          </p:nvSpPr>
          <p:spPr bwMode="auto">
            <a:xfrm>
              <a:off x="188595" y="4769075"/>
              <a:ext cx="213360" cy="213814"/>
            </a:xfrm>
            <a:prstGeom prst="ellipse">
              <a:avLst/>
            </a:prstGeom>
            <a:grpFill/>
            <a:ln>
              <a:noFill/>
            </a:ln>
          </p:spPr>
          <p:txBody>
            <a:bodyPr rot="0" vert="horz" wrap="square" lIns="0" tIns="0" rIns="0" bIns="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7" name="Freeform 87">
              <a:extLst>
                <a:ext uri="{FF2B5EF4-FFF2-40B4-BE49-F238E27FC236}">
                  <a16:creationId xmlns:a16="http://schemas.microsoft.com/office/drawing/2014/main" id="{C55D4A02-B4AA-41C5-953D-B436DB06DC7C}"/>
                </a:ext>
              </a:extLst>
            </p:cNvPr>
            <p:cNvSpPr>
              <a:spLocks noEditPoints="1"/>
            </p:cNvSpPr>
            <p:nvPr/>
          </p:nvSpPr>
          <p:spPr bwMode="auto">
            <a:xfrm>
              <a:off x="230879" y="4827192"/>
              <a:ext cx="129669" cy="100923"/>
            </a:xfrm>
            <a:custGeom>
              <a:avLst/>
              <a:gdLst>
                <a:gd name="T0" fmla="*/ 239 w 251"/>
                <a:gd name="T1" fmla="*/ 0 h 177"/>
                <a:gd name="T2" fmla="*/ 12 w 251"/>
                <a:gd name="T3" fmla="*/ 0 h 177"/>
                <a:gd name="T4" fmla="*/ 125 w 251"/>
                <a:gd name="T5" fmla="*/ 112 h 177"/>
                <a:gd name="T6" fmla="*/ 239 w 251"/>
                <a:gd name="T7" fmla="*/ 0 h 177"/>
                <a:gd name="T8" fmla="*/ 0 w 251"/>
                <a:gd name="T9" fmla="*/ 6 h 177"/>
                <a:gd name="T10" fmla="*/ 0 w 251"/>
                <a:gd name="T11" fmla="*/ 171 h 177"/>
                <a:gd name="T12" fmla="*/ 84 w 251"/>
                <a:gd name="T13" fmla="*/ 88 h 177"/>
                <a:gd name="T14" fmla="*/ 0 w 251"/>
                <a:gd name="T15" fmla="*/ 6 h 177"/>
                <a:gd name="T16" fmla="*/ 125 w 251"/>
                <a:gd name="T17" fmla="*/ 135 h 177"/>
                <a:gd name="T18" fmla="*/ 90 w 251"/>
                <a:gd name="T19" fmla="*/ 100 h 177"/>
                <a:gd name="T20" fmla="*/ 12 w 251"/>
                <a:gd name="T21" fmla="*/ 177 h 177"/>
                <a:gd name="T22" fmla="*/ 239 w 251"/>
                <a:gd name="T23" fmla="*/ 177 h 177"/>
                <a:gd name="T24" fmla="*/ 161 w 251"/>
                <a:gd name="T25" fmla="*/ 100 h 177"/>
                <a:gd name="T26" fmla="*/ 125 w 251"/>
                <a:gd name="T27" fmla="*/ 135 h 177"/>
                <a:gd name="T28" fmla="*/ 167 w 251"/>
                <a:gd name="T29" fmla="*/ 88 h 177"/>
                <a:gd name="T30" fmla="*/ 251 w 251"/>
                <a:gd name="T31" fmla="*/ 171 h 177"/>
                <a:gd name="T32" fmla="*/ 251 w 251"/>
                <a:gd name="T33" fmla="*/ 6 h 177"/>
                <a:gd name="T34" fmla="*/ 167 w 251"/>
                <a:gd name="T35" fmla="*/ 8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177">
                  <a:moveTo>
                    <a:pt x="239" y="0"/>
                  </a:moveTo>
                  <a:lnTo>
                    <a:pt x="12" y="0"/>
                  </a:lnTo>
                  <a:lnTo>
                    <a:pt x="125" y="112"/>
                  </a:lnTo>
                  <a:lnTo>
                    <a:pt x="239" y="0"/>
                  </a:lnTo>
                  <a:close/>
                  <a:moveTo>
                    <a:pt x="0" y="6"/>
                  </a:moveTo>
                  <a:lnTo>
                    <a:pt x="0" y="171"/>
                  </a:lnTo>
                  <a:lnTo>
                    <a:pt x="84" y="88"/>
                  </a:lnTo>
                  <a:lnTo>
                    <a:pt x="0" y="6"/>
                  </a:lnTo>
                  <a:close/>
                  <a:moveTo>
                    <a:pt x="125" y="135"/>
                  </a:moveTo>
                  <a:lnTo>
                    <a:pt x="90" y="100"/>
                  </a:lnTo>
                  <a:lnTo>
                    <a:pt x="12" y="177"/>
                  </a:lnTo>
                  <a:lnTo>
                    <a:pt x="239" y="177"/>
                  </a:lnTo>
                  <a:lnTo>
                    <a:pt x="161" y="100"/>
                  </a:lnTo>
                  <a:lnTo>
                    <a:pt x="125" y="135"/>
                  </a:lnTo>
                  <a:close/>
                  <a:moveTo>
                    <a:pt x="167" y="88"/>
                  </a:moveTo>
                  <a:lnTo>
                    <a:pt x="251" y="171"/>
                  </a:lnTo>
                  <a:lnTo>
                    <a:pt x="251" y="6"/>
                  </a:lnTo>
                  <a:lnTo>
                    <a:pt x="167"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0" tIns="0" rIns="0" bIns="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pic>
        <p:nvPicPr>
          <p:cNvPr id="18" name="Picture 8" descr="Linkedin Logo White Circle Transparent Png Linkedin - Global Citizen Forum Logo (5906x5906), Png Download">
            <a:extLst>
              <a:ext uri="{FF2B5EF4-FFF2-40B4-BE49-F238E27FC236}">
                <a16:creationId xmlns:a16="http://schemas.microsoft.com/office/drawing/2014/main" id="{3962FAFA-7FFA-41AA-907B-C45905923C17}"/>
              </a:ext>
            </a:extLst>
          </p:cNvPr>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19104" y="4443152"/>
            <a:ext cx="327023" cy="3270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8CA80E4-7358-4FA2-98B4-995CE56FC304}"/>
              </a:ext>
            </a:extLst>
          </p:cNvPr>
          <p:cNvSpPr txBox="1"/>
          <p:nvPr/>
        </p:nvSpPr>
        <p:spPr>
          <a:xfrm>
            <a:off x="709852" y="4859754"/>
            <a:ext cx="1985035" cy="276999"/>
          </a:xfrm>
          <a:prstGeom prst="rect">
            <a:avLst/>
          </a:prstGeom>
          <a:noFill/>
        </p:spPr>
        <p:txBody>
          <a:bodyPr wrap="square" rtlCol="0">
            <a:spAutoFit/>
          </a:bodyPr>
          <a:lstStyle/>
          <a:p>
            <a:pPr lvl="0" defTabSz="777240"/>
            <a:r>
              <a:rPr lang="en-US" sz="1200" dirty="0">
                <a:solidFill>
                  <a:prstClr val="black"/>
                </a:solidFill>
                <a:latin typeface="Bell MT" panose="02020503060305020303" pitchFamily="18" charset="0"/>
                <a:hlinkClick r:id="rId3"/>
              </a:rPr>
              <a:t>silvanaescamilla@gmail.com</a:t>
            </a:r>
            <a:r>
              <a:rPr lang="en-US" sz="1200" dirty="0">
                <a:solidFill>
                  <a:prstClr val="black"/>
                </a:solidFill>
                <a:latin typeface="Bell MT" panose="02020503060305020303" pitchFamily="18" charset="0"/>
              </a:rPr>
              <a:t>  </a:t>
            </a:r>
          </a:p>
        </p:txBody>
      </p:sp>
      <p:sp>
        <p:nvSpPr>
          <p:cNvPr id="20" name="TextBox 19">
            <a:extLst>
              <a:ext uri="{FF2B5EF4-FFF2-40B4-BE49-F238E27FC236}">
                <a16:creationId xmlns:a16="http://schemas.microsoft.com/office/drawing/2014/main" id="{49A54BD1-F197-465C-8D3B-D57FEA28559E}"/>
              </a:ext>
            </a:extLst>
          </p:cNvPr>
          <p:cNvSpPr txBox="1"/>
          <p:nvPr/>
        </p:nvSpPr>
        <p:spPr>
          <a:xfrm>
            <a:off x="2873828" y="4875143"/>
            <a:ext cx="2549340" cy="261610"/>
          </a:xfrm>
          <a:prstGeom prst="rect">
            <a:avLst/>
          </a:prstGeom>
          <a:noFill/>
        </p:spPr>
        <p:txBody>
          <a:bodyPr wrap="square" rtlCol="0">
            <a:spAutoFit/>
          </a:bodyPr>
          <a:lstStyle/>
          <a:p>
            <a:pPr algn="ctr"/>
            <a:r>
              <a:rPr lang="en-US" sz="1100" dirty="0">
                <a:solidFill>
                  <a:prstClr val="black"/>
                </a:solidFill>
                <a:latin typeface="Bell MT" panose="02020503060305020303" pitchFamily="18" charset="0"/>
                <a:hlinkClick r:id="rId4"/>
              </a:rPr>
              <a:t>www.linkedin.com/in/silvana-gutierrez</a:t>
            </a:r>
            <a:endParaRPr lang="en-US" dirty="0"/>
          </a:p>
        </p:txBody>
      </p:sp>
    </p:spTree>
    <p:extLst>
      <p:ext uri="{BB962C8B-B14F-4D97-AF65-F5344CB8AC3E}">
        <p14:creationId xmlns:p14="http://schemas.microsoft.com/office/powerpoint/2010/main" val="1039148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0602-A10C-4C23-A31F-7C3B42E335AE}"/>
              </a:ext>
            </a:extLst>
          </p:cNvPr>
          <p:cNvSpPr>
            <a:spLocks noGrp="1"/>
          </p:cNvSpPr>
          <p:nvPr>
            <p:ph type="title"/>
          </p:nvPr>
        </p:nvSpPr>
        <p:spPr>
          <a:xfrm>
            <a:off x="466531" y="179148"/>
            <a:ext cx="10487981" cy="1325562"/>
          </a:xfrm>
        </p:spPr>
        <p:txBody>
          <a:bodyPr>
            <a:normAutofit/>
          </a:bodyPr>
          <a:lstStyle/>
          <a:p>
            <a:r>
              <a:rPr lang="en-US" sz="3200" dirty="0"/>
              <a:t>How Many Patients have Been Admitted in the last two Years? </a:t>
            </a:r>
          </a:p>
        </p:txBody>
      </p:sp>
      <p:pic>
        <p:nvPicPr>
          <p:cNvPr id="5" name="Picture 4">
            <a:extLst>
              <a:ext uri="{FF2B5EF4-FFF2-40B4-BE49-F238E27FC236}">
                <a16:creationId xmlns:a16="http://schemas.microsoft.com/office/drawing/2014/main" id="{3B34D33E-8F1F-412C-A74F-01A1D76837CF}"/>
              </a:ext>
            </a:extLst>
          </p:cNvPr>
          <p:cNvPicPr>
            <a:picLocks noChangeAspect="1"/>
          </p:cNvPicPr>
          <p:nvPr/>
        </p:nvPicPr>
        <p:blipFill rotWithShape="1">
          <a:blip r:embed="rId2"/>
          <a:srcRect t="10659"/>
          <a:stretch/>
        </p:blipFill>
        <p:spPr>
          <a:xfrm>
            <a:off x="1" y="1821336"/>
            <a:ext cx="12191999" cy="5036664"/>
          </a:xfrm>
          <a:prstGeom prst="rect">
            <a:avLst/>
          </a:prstGeom>
        </p:spPr>
      </p:pic>
    </p:spTree>
    <p:extLst>
      <p:ext uri="{BB962C8B-B14F-4D97-AF65-F5344CB8AC3E}">
        <p14:creationId xmlns:p14="http://schemas.microsoft.com/office/powerpoint/2010/main" val="123207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BDB2-A358-4C7E-AC72-9FBFC2AE2413}"/>
              </a:ext>
            </a:extLst>
          </p:cNvPr>
          <p:cNvSpPr>
            <a:spLocks noGrp="1"/>
          </p:cNvSpPr>
          <p:nvPr>
            <p:ph type="title"/>
          </p:nvPr>
        </p:nvSpPr>
        <p:spPr>
          <a:xfrm>
            <a:off x="189474" y="113833"/>
            <a:ext cx="10942320" cy="1325562"/>
          </a:xfrm>
        </p:spPr>
        <p:txBody>
          <a:bodyPr>
            <a:normAutofit/>
          </a:bodyPr>
          <a:lstStyle/>
          <a:p>
            <a:r>
              <a:rPr lang="en-US" sz="3200" dirty="0"/>
              <a:t>Relationship between deaths and vulnerable populations</a:t>
            </a:r>
          </a:p>
        </p:txBody>
      </p:sp>
      <p:pic>
        <p:nvPicPr>
          <p:cNvPr id="7" name="Picture 6">
            <a:extLst>
              <a:ext uri="{FF2B5EF4-FFF2-40B4-BE49-F238E27FC236}">
                <a16:creationId xmlns:a16="http://schemas.microsoft.com/office/drawing/2014/main" id="{E574E02A-20A8-4FEE-B225-9293ADE9559C}"/>
              </a:ext>
            </a:extLst>
          </p:cNvPr>
          <p:cNvPicPr>
            <a:picLocks noChangeAspect="1"/>
          </p:cNvPicPr>
          <p:nvPr/>
        </p:nvPicPr>
        <p:blipFill>
          <a:blip r:embed="rId2"/>
          <a:stretch>
            <a:fillRect/>
          </a:stretch>
        </p:blipFill>
        <p:spPr>
          <a:xfrm>
            <a:off x="92279" y="2058385"/>
            <a:ext cx="11467750" cy="3572612"/>
          </a:xfrm>
          <a:prstGeom prst="rect">
            <a:avLst/>
          </a:prstGeom>
        </p:spPr>
      </p:pic>
    </p:spTree>
    <p:extLst>
      <p:ext uri="{BB962C8B-B14F-4D97-AF65-F5344CB8AC3E}">
        <p14:creationId xmlns:p14="http://schemas.microsoft.com/office/powerpoint/2010/main" val="37661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57E2-FA22-4303-8DBD-1DC6BD7EF8F8}"/>
              </a:ext>
            </a:extLst>
          </p:cNvPr>
          <p:cNvSpPr>
            <a:spLocks noGrp="1"/>
          </p:cNvSpPr>
          <p:nvPr>
            <p:ph type="title"/>
          </p:nvPr>
        </p:nvSpPr>
        <p:spPr>
          <a:xfrm>
            <a:off x="226503" y="251669"/>
            <a:ext cx="10593785" cy="651087"/>
          </a:xfrm>
        </p:spPr>
        <p:txBody>
          <a:bodyPr>
            <a:normAutofit/>
          </a:bodyPr>
          <a:lstStyle/>
          <a:p>
            <a:r>
              <a:rPr lang="en-US" sz="3200" dirty="0"/>
              <a:t>Recommendations for Staffing Allocation</a:t>
            </a:r>
          </a:p>
        </p:txBody>
      </p:sp>
      <p:pic>
        <p:nvPicPr>
          <p:cNvPr id="5" name="Picture 4">
            <a:extLst>
              <a:ext uri="{FF2B5EF4-FFF2-40B4-BE49-F238E27FC236}">
                <a16:creationId xmlns:a16="http://schemas.microsoft.com/office/drawing/2014/main" id="{FD193F9E-EC40-4368-823C-E3B8A9C156C3}"/>
              </a:ext>
            </a:extLst>
          </p:cNvPr>
          <p:cNvPicPr>
            <a:picLocks noChangeAspect="1"/>
          </p:cNvPicPr>
          <p:nvPr/>
        </p:nvPicPr>
        <p:blipFill>
          <a:blip r:embed="rId2"/>
          <a:stretch>
            <a:fillRect/>
          </a:stretch>
        </p:blipFill>
        <p:spPr>
          <a:xfrm>
            <a:off x="28521" y="1046345"/>
            <a:ext cx="12192000" cy="2781670"/>
          </a:xfrm>
          <a:prstGeom prst="rect">
            <a:avLst/>
          </a:prstGeom>
        </p:spPr>
      </p:pic>
      <p:pic>
        <p:nvPicPr>
          <p:cNvPr id="11" name="Picture 10">
            <a:extLst>
              <a:ext uri="{FF2B5EF4-FFF2-40B4-BE49-F238E27FC236}">
                <a16:creationId xmlns:a16="http://schemas.microsoft.com/office/drawing/2014/main" id="{72C36415-B40B-4E1D-8990-7997383F5245}"/>
              </a:ext>
            </a:extLst>
          </p:cNvPr>
          <p:cNvPicPr>
            <a:picLocks noChangeAspect="1"/>
          </p:cNvPicPr>
          <p:nvPr/>
        </p:nvPicPr>
        <p:blipFill>
          <a:blip r:embed="rId3"/>
          <a:stretch>
            <a:fillRect/>
          </a:stretch>
        </p:blipFill>
        <p:spPr>
          <a:xfrm>
            <a:off x="6099693" y="4606575"/>
            <a:ext cx="6108417" cy="1318363"/>
          </a:xfrm>
          <a:prstGeom prst="rect">
            <a:avLst/>
          </a:prstGeom>
        </p:spPr>
      </p:pic>
      <p:pic>
        <p:nvPicPr>
          <p:cNvPr id="9" name="Picture 8">
            <a:extLst>
              <a:ext uri="{FF2B5EF4-FFF2-40B4-BE49-F238E27FC236}">
                <a16:creationId xmlns:a16="http://schemas.microsoft.com/office/drawing/2014/main" id="{CB284861-DCE0-4A1A-B049-65FCE4C5B4FD}"/>
              </a:ext>
            </a:extLst>
          </p:cNvPr>
          <p:cNvPicPr>
            <a:picLocks noChangeAspect="1"/>
          </p:cNvPicPr>
          <p:nvPr/>
        </p:nvPicPr>
        <p:blipFill>
          <a:blip r:embed="rId4"/>
          <a:stretch>
            <a:fillRect/>
          </a:stretch>
        </p:blipFill>
        <p:spPr>
          <a:xfrm>
            <a:off x="110046" y="4329773"/>
            <a:ext cx="5985954" cy="1807418"/>
          </a:xfrm>
          <a:prstGeom prst="rect">
            <a:avLst/>
          </a:prstGeom>
        </p:spPr>
      </p:pic>
    </p:spTree>
    <p:extLst>
      <p:ext uri="{BB962C8B-B14F-4D97-AF65-F5344CB8AC3E}">
        <p14:creationId xmlns:p14="http://schemas.microsoft.com/office/powerpoint/2010/main" val="1356798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4F4676-B373-40B0-868D-142EB83D988C}"/>
              </a:ext>
            </a:extLst>
          </p:cNvPr>
          <p:cNvPicPr>
            <a:picLocks noChangeAspect="1"/>
          </p:cNvPicPr>
          <p:nvPr/>
        </p:nvPicPr>
        <p:blipFill>
          <a:blip r:embed="rId2"/>
          <a:stretch>
            <a:fillRect/>
          </a:stretch>
        </p:blipFill>
        <p:spPr>
          <a:xfrm>
            <a:off x="164036" y="2064198"/>
            <a:ext cx="10893031" cy="4303048"/>
          </a:xfrm>
          <a:prstGeom prst="rect">
            <a:avLst/>
          </a:prstGeom>
        </p:spPr>
      </p:pic>
      <p:sp>
        <p:nvSpPr>
          <p:cNvPr id="6" name="Title 1">
            <a:extLst>
              <a:ext uri="{FF2B5EF4-FFF2-40B4-BE49-F238E27FC236}">
                <a16:creationId xmlns:a16="http://schemas.microsoft.com/office/drawing/2014/main" id="{E4B720D6-630E-4FB0-8E42-E1A825B39EC2}"/>
              </a:ext>
            </a:extLst>
          </p:cNvPr>
          <p:cNvSpPr>
            <a:spLocks noGrp="1"/>
          </p:cNvSpPr>
          <p:nvPr>
            <p:ph type="title"/>
          </p:nvPr>
        </p:nvSpPr>
        <p:spPr>
          <a:xfrm>
            <a:off x="164036" y="385893"/>
            <a:ext cx="10593785" cy="651087"/>
          </a:xfrm>
        </p:spPr>
        <p:txBody>
          <a:bodyPr>
            <a:normAutofit/>
          </a:bodyPr>
          <a:lstStyle/>
          <a:p>
            <a:r>
              <a:rPr lang="en-US" sz="3200" dirty="0"/>
              <a:t>Recommendations for vulnerable populations </a:t>
            </a:r>
          </a:p>
        </p:txBody>
      </p:sp>
    </p:spTree>
    <p:extLst>
      <p:ext uri="{BB962C8B-B14F-4D97-AF65-F5344CB8AC3E}">
        <p14:creationId xmlns:p14="http://schemas.microsoft.com/office/powerpoint/2010/main" val="3732209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37"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532A08F-DBC7-4707-934B-0A701D6566B8}"/>
              </a:ext>
            </a:extLst>
          </p:cNvPr>
          <p:cNvSpPr>
            <a:spLocks noGrp="1"/>
          </p:cNvSpPr>
          <p:nvPr>
            <p:ph type="title"/>
          </p:nvPr>
        </p:nvSpPr>
        <p:spPr>
          <a:xfrm>
            <a:off x="1016004" y="539553"/>
            <a:ext cx="6196916" cy="5768658"/>
          </a:xfrm>
        </p:spPr>
        <p:txBody>
          <a:bodyPr vert="horz" lIns="91440" tIns="45720" rIns="91440" bIns="45720" rtlCol="0" anchor="ctr">
            <a:normAutofit/>
          </a:bodyPr>
          <a:lstStyle/>
          <a:p>
            <a:r>
              <a:rPr lang="en-US" sz="6000" dirty="0" err="1">
                <a:solidFill>
                  <a:srgbClr val="FFFFFF"/>
                </a:solidFill>
              </a:rPr>
              <a:t>Rockbuster</a:t>
            </a:r>
            <a:r>
              <a:rPr lang="en-US" sz="6000" dirty="0">
                <a:solidFill>
                  <a:srgbClr val="FFFFFF"/>
                </a:solidFill>
              </a:rPr>
              <a:t> Stealth</a:t>
            </a:r>
          </a:p>
        </p:txBody>
      </p:sp>
    </p:spTree>
    <p:extLst>
      <p:ext uri="{BB962C8B-B14F-4D97-AF65-F5344CB8AC3E}">
        <p14:creationId xmlns:p14="http://schemas.microsoft.com/office/powerpoint/2010/main" val="369348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4F48-0956-43A9-9078-10CBF0FF6EEB}"/>
              </a:ext>
            </a:extLst>
          </p:cNvPr>
          <p:cNvSpPr>
            <a:spLocks noGrp="1"/>
          </p:cNvSpPr>
          <p:nvPr>
            <p:ph type="title"/>
          </p:nvPr>
        </p:nvSpPr>
        <p:spPr>
          <a:xfrm>
            <a:off x="195479" y="335560"/>
            <a:ext cx="10811899" cy="743366"/>
          </a:xfrm>
        </p:spPr>
        <p:txBody>
          <a:bodyPr>
            <a:normAutofit/>
          </a:bodyPr>
          <a:lstStyle/>
          <a:p>
            <a:r>
              <a:rPr lang="en-US" sz="3200" dirty="0" err="1"/>
              <a:t>Rockbuster</a:t>
            </a:r>
            <a:r>
              <a:rPr lang="en-US" sz="3200" dirty="0"/>
              <a:t> Stealth |Online Video Rental Analysis </a:t>
            </a:r>
          </a:p>
        </p:txBody>
      </p:sp>
      <p:sp>
        <p:nvSpPr>
          <p:cNvPr id="4" name="Content Placeholder 2">
            <a:extLst>
              <a:ext uri="{FF2B5EF4-FFF2-40B4-BE49-F238E27FC236}">
                <a16:creationId xmlns:a16="http://schemas.microsoft.com/office/drawing/2014/main" id="{8480DCAC-2CDE-4CBA-A8F4-96FBE4F17C8B}"/>
              </a:ext>
            </a:extLst>
          </p:cNvPr>
          <p:cNvSpPr>
            <a:spLocks noGrp="1"/>
          </p:cNvSpPr>
          <p:nvPr>
            <p:ph idx="1"/>
          </p:nvPr>
        </p:nvSpPr>
        <p:spPr>
          <a:xfrm>
            <a:off x="195479" y="1262349"/>
            <a:ext cx="9787419" cy="4282774"/>
          </a:xfrm>
        </p:spPr>
        <p:txBody>
          <a:bodyPr>
            <a:noAutofit/>
          </a:bodyPr>
          <a:lstStyle/>
          <a:p>
            <a:pPr marL="0" indent="0">
              <a:buNone/>
            </a:pPr>
            <a:r>
              <a:rPr lang="en-US" sz="1600" b="1" dirty="0"/>
              <a:t>Project Overview</a:t>
            </a:r>
          </a:p>
          <a:p>
            <a:r>
              <a:rPr lang="en-US" sz="1400" dirty="0" err="1"/>
              <a:t>Rockbuster</a:t>
            </a:r>
            <a:r>
              <a:rPr lang="en-US" sz="1400" dirty="0"/>
              <a:t> Stealth LLC is a movie rental company that used to have stores around the world. Facing stiff competition from streaming services such as Netflix and Amazon Prime, The </a:t>
            </a:r>
            <a:r>
              <a:rPr lang="en-US" sz="1400" dirty="0" err="1"/>
              <a:t>Rockbuster</a:t>
            </a:r>
            <a:r>
              <a:rPr lang="en-US" sz="1400" dirty="0"/>
              <a:t> management team is planning to use its existing movie licenses to launch an online video rental service in order to stay competitive.</a:t>
            </a:r>
          </a:p>
          <a:p>
            <a:r>
              <a:rPr lang="en-US" sz="1400" b="1" dirty="0"/>
              <a:t>Key Questions </a:t>
            </a:r>
          </a:p>
          <a:p>
            <a:pPr lvl="1"/>
            <a:r>
              <a:rPr lang="en-US" sz="1400" dirty="0"/>
              <a:t>Which movies contributed the most/least to revenue gain?</a:t>
            </a:r>
          </a:p>
          <a:p>
            <a:pPr lvl="1"/>
            <a:r>
              <a:rPr lang="en-US" sz="1400" dirty="0"/>
              <a:t>What was the average rental duration for all videos?</a:t>
            </a:r>
          </a:p>
          <a:p>
            <a:pPr lvl="1"/>
            <a:r>
              <a:rPr lang="en-US" sz="1400" dirty="0"/>
              <a:t>Which countries are </a:t>
            </a:r>
            <a:r>
              <a:rPr lang="en-US" sz="1400" dirty="0" err="1"/>
              <a:t>Rockbuster</a:t>
            </a:r>
            <a:r>
              <a:rPr lang="en-US" sz="1400" dirty="0"/>
              <a:t> customers based in?</a:t>
            </a:r>
          </a:p>
          <a:p>
            <a:pPr lvl="1"/>
            <a:r>
              <a:rPr lang="en-US" sz="1400" dirty="0"/>
              <a:t>Where are customers with a high lifetime value based?</a:t>
            </a:r>
          </a:p>
          <a:p>
            <a:pPr lvl="1"/>
            <a:r>
              <a:rPr lang="en-US" sz="1400" dirty="0"/>
              <a:t>Do sales figures vary between geographic regions?</a:t>
            </a:r>
          </a:p>
          <a:p>
            <a:r>
              <a:rPr lang="en-US" sz="1400" b="1" dirty="0"/>
              <a:t>Data sets: </a:t>
            </a:r>
            <a:r>
              <a:rPr lang="en-US" sz="1400" dirty="0"/>
              <a:t>Contain information about </a:t>
            </a:r>
            <a:r>
              <a:rPr lang="en-US" sz="1400" dirty="0" err="1"/>
              <a:t>Rockbuster’s</a:t>
            </a:r>
            <a:r>
              <a:rPr lang="en-US" sz="1400" dirty="0"/>
              <a:t> film inventory, customers, and payments</a:t>
            </a:r>
          </a:p>
          <a:p>
            <a:pPr lvl="1"/>
            <a:r>
              <a:rPr lang="en-US" sz="1400" b="0" i="0" dirty="0">
                <a:solidFill>
                  <a:schemeClr val="accent1"/>
                </a:solidFill>
                <a:effectLst/>
              </a:rPr>
              <a:t>Download the </a:t>
            </a:r>
            <a:r>
              <a:rPr lang="en-US" sz="1400" b="0" i="0" dirty="0" err="1">
                <a:solidFill>
                  <a:schemeClr val="accent1"/>
                </a:solidFill>
                <a:effectLst/>
              </a:rPr>
              <a:t>Rockbuster</a:t>
            </a:r>
            <a:r>
              <a:rPr lang="en-US" sz="1400" b="0" i="0" dirty="0">
                <a:solidFill>
                  <a:schemeClr val="accent1"/>
                </a:solidFill>
                <a:effectLst/>
              </a:rPr>
              <a:t> data set</a:t>
            </a:r>
            <a:endParaRPr lang="en-US" sz="1400" dirty="0">
              <a:solidFill>
                <a:schemeClr val="accent1"/>
              </a:solidFill>
            </a:endParaRPr>
          </a:p>
          <a:p>
            <a:pPr lvl="1"/>
            <a:r>
              <a:rPr lang="en-US" sz="1400" b="0" i="0" dirty="0">
                <a:solidFill>
                  <a:schemeClr val="accent1"/>
                </a:solidFill>
                <a:effectLst/>
              </a:rPr>
              <a:t>Download PostgreSQL Database</a:t>
            </a:r>
            <a:br>
              <a:rPr lang="en-US" sz="1400" dirty="0"/>
            </a:br>
            <a:endParaRPr lang="en-US" sz="1400" dirty="0"/>
          </a:p>
          <a:p>
            <a:pPr marL="0" indent="0">
              <a:buNone/>
            </a:pPr>
            <a:endParaRPr lang="en-US" sz="1400" dirty="0"/>
          </a:p>
          <a:p>
            <a:pPr marL="0" indent="0">
              <a:buNone/>
            </a:pPr>
            <a:endParaRPr lang="en-US" sz="1400" dirty="0"/>
          </a:p>
        </p:txBody>
      </p:sp>
      <p:pic>
        <p:nvPicPr>
          <p:cNvPr id="5" name="Picture 4" descr="Logo&#10;&#10;Description automatically generated">
            <a:extLst>
              <a:ext uri="{FF2B5EF4-FFF2-40B4-BE49-F238E27FC236}">
                <a16:creationId xmlns:a16="http://schemas.microsoft.com/office/drawing/2014/main" id="{C3254404-BF46-4053-BB0B-8769B71E5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309" y="6192846"/>
            <a:ext cx="894731" cy="503605"/>
          </a:xfrm>
          <a:prstGeom prst="rect">
            <a:avLst/>
          </a:prstGeom>
        </p:spPr>
      </p:pic>
      <p:sp>
        <p:nvSpPr>
          <p:cNvPr id="6" name="TextBox 5">
            <a:extLst>
              <a:ext uri="{FF2B5EF4-FFF2-40B4-BE49-F238E27FC236}">
                <a16:creationId xmlns:a16="http://schemas.microsoft.com/office/drawing/2014/main" id="{38791694-F269-4C32-9461-75705E4CEA70}"/>
              </a:ext>
            </a:extLst>
          </p:cNvPr>
          <p:cNvSpPr txBox="1"/>
          <p:nvPr/>
        </p:nvSpPr>
        <p:spPr>
          <a:xfrm>
            <a:off x="7155807" y="5642711"/>
            <a:ext cx="3231158" cy="1200329"/>
          </a:xfrm>
          <a:prstGeom prst="rect">
            <a:avLst/>
          </a:prstGeom>
          <a:noFill/>
        </p:spPr>
        <p:txBody>
          <a:bodyPr wrap="square">
            <a:spAutoFit/>
          </a:bodyPr>
          <a:lstStyle/>
          <a:p>
            <a:pPr marL="171450" indent="-171450">
              <a:buClr>
                <a:schemeClr val="tx1">
                  <a:lumMod val="50000"/>
                  <a:lumOff val="50000"/>
                </a:schemeClr>
              </a:buClr>
              <a:buFont typeface="Wingdings" panose="05000000000000000000" pitchFamily="2" charset="2"/>
              <a:buChar char=""/>
            </a:pPr>
            <a:r>
              <a:rPr lang="en-US" sz="1200" dirty="0"/>
              <a:t>Database querying</a:t>
            </a:r>
          </a:p>
          <a:p>
            <a:pPr marL="171450" indent="-171450">
              <a:buClr>
                <a:schemeClr val="tx1">
                  <a:lumMod val="50000"/>
                  <a:lumOff val="50000"/>
                </a:schemeClr>
              </a:buClr>
              <a:buFont typeface="Wingdings" panose="05000000000000000000" pitchFamily="2" charset="2"/>
              <a:buChar char=""/>
            </a:pPr>
            <a:r>
              <a:rPr lang="en-US" sz="1200" dirty="0"/>
              <a:t>Filtering</a:t>
            </a:r>
          </a:p>
          <a:p>
            <a:pPr marL="171450" indent="-171450">
              <a:buClr>
                <a:schemeClr val="tx1">
                  <a:lumMod val="50000"/>
                  <a:lumOff val="50000"/>
                </a:schemeClr>
              </a:buClr>
              <a:buFont typeface="Wingdings" panose="05000000000000000000" pitchFamily="2" charset="2"/>
              <a:buChar char=""/>
            </a:pPr>
            <a:r>
              <a:rPr lang="en-US" sz="1200" dirty="0"/>
              <a:t>Cleaning and summarizing</a:t>
            </a:r>
          </a:p>
          <a:p>
            <a:pPr marL="171450" indent="-171450">
              <a:buClr>
                <a:schemeClr val="tx1">
                  <a:lumMod val="50000"/>
                  <a:lumOff val="50000"/>
                </a:schemeClr>
              </a:buClr>
              <a:buFont typeface="Wingdings" panose="05000000000000000000" pitchFamily="2" charset="2"/>
              <a:buChar char=""/>
            </a:pPr>
            <a:r>
              <a:rPr lang="en-US" sz="1200" dirty="0"/>
              <a:t>Joining tables</a:t>
            </a:r>
          </a:p>
          <a:p>
            <a:pPr marL="171450" indent="-171450">
              <a:buClr>
                <a:schemeClr val="tx1">
                  <a:lumMod val="50000"/>
                  <a:lumOff val="50000"/>
                </a:schemeClr>
              </a:buClr>
              <a:buFont typeface="Wingdings" panose="05000000000000000000" pitchFamily="2" charset="2"/>
              <a:buChar char=""/>
            </a:pPr>
            <a:r>
              <a:rPr lang="en-US" sz="1200" dirty="0"/>
              <a:t>Subqueries</a:t>
            </a:r>
          </a:p>
          <a:p>
            <a:pPr marL="171450" indent="-171450">
              <a:buClr>
                <a:schemeClr val="tx1">
                  <a:lumMod val="50000"/>
                  <a:lumOff val="50000"/>
                </a:schemeClr>
              </a:buClr>
              <a:buFont typeface="Wingdings" panose="05000000000000000000" pitchFamily="2" charset="2"/>
              <a:buChar char=""/>
            </a:pPr>
            <a:r>
              <a:rPr lang="en-US" sz="1200" dirty="0"/>
              <a:t>Common table expressions</a:t>
            </a:r>
          </a:p>
        </p:txBody>
      </p:sp>
      <p:pic>
        <p:nvPicPr>
          <p:cNvPr id="7" name="Picture 6" descr="A picture containing text, sign&#10;&#10;Description automatically generated">
            <a:extLst>
              <a:ext uri="{FF2B5EF4-FFF2-40B4-BE49-F238E27FC236}">
                <a16:creationId xmlns:a16="http://schemas.microsoft.com/office/drawing/2014/main" id="{651EF6F5-661E-4D4B-9E38-6BBA5ED6CF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31" b="90385" l="9231" r="93462">
                        <a14:foregroundMark x1="23077" y1="38077" x2="25385" y2="42308"/>
                        <a14:foregroundMark x1="27692" y1="50385" x2="27692" y2="50385"/>
                        <a14:foregroundMark x1="27692" y1="44615" x2="27692" y2="44615"/>
                        <a14:foregroundMark x1="28462" y1="50000" x2="28462" y2="50000"/>
                        <a14:foregroundMark x1="26538" y1="55000" x2="26538" y2="55000"/>
                        <a14:foregroundMark x1="30385" y1="53077" x2="30385" y2="53077"/>
                        <a14:foregroundMark x1="81154" y1="30769" x2="81154" y2="30769"/>
                        <a14:foregroundMark x1="80769" y1="41154" x2="80769" y2="41154"/>
                        <a14:foregroundMark x1="80769" y1="50000" x2="80769" y2="50000"/>
                        <a14:foregroundMark x1="81154" y1="61923" x2="81154" y2="61923"/>
                        <a14:foregroundMark x1="81923" y1="73846" x2="81923" y2="73846"/>
                        <a14:foregroundMark x1="93846" y1="72308" x2="93846" y2="72308"/>
                        <a14:foregroundMark x1="34615" y1="41154" x2="34615" y2="41154"/>
                        <a14:foregroundMark x1="52692" y1="9615" x2="52692" y2="9615"/>
                        <a14:foregroundMark x1="52692" y1="90769" x2="52692" y2="90769"/>
                        <a14:foregroundMark x1="9231" y1="70769" x2="9231" y2="70769"/>
                        <a14:foregroundMark x1="12692" y1="72692" x2="12692" y2="72692"/>
                        <a14:foregroundMark x1="24231" y1="60385" x2="24231" y2="60385"/>
                      </a14:backgroundRemoval>
                    </a14:imgEffect>
                  </a14:imgLayer>
                </a14:imgProps>
              </a:ext>
              <a:ext uri="{28A0092B-C50C-407E-A947-70E740481C1C}">
                <a14:useLocalDpi xmlns:a14="http://schemas.microsoft.com/office/drawing/2010/main" val="0"/>
              </a:ext>
            </a:extLst>
          </a:blip>
          <a:stretch>
            <a:fillRect/>
          </a:stretch>
        </p:blipFill>
        <p:spPr>
          <a:xfrm>
            <a:off x="4666038" y="5717848"/>
            <a:ext cx="409034" cy="409034"/>
          </a:xfrm>
          <a:prstGeom prst="rect">
            <a:avLst/>
          </a:prstGeom>
        </p:spPr>
      </p:pic>
      <p:sp>
        <p:nvSpPr>
          <p:cNvPr id="8" name="TextBox 7">
            <a:extLst>
              <a:ext uri="{FF2B5EF4-FFF2-40B4-BE49-F238E27FC236}">
                <a16:creationId xmlns:a16="http://schemas.microsoft.com/office/drawing/2014/main" id="{EA6381CA-8F7F-4915-A45F-2FE050B15FE1}"/>
              </a:ext>
            </a:extLst>
          </p:cNvPr>
          <p:cNvSpPr txBox="1"/>
          <p:nvPr/>
        </p:nvSpPr>
        <p:spPr>
          <a:xfrm>
            <a:off x="4435331" y="5352275"/>
            <a:ext cx="1352712" cy="307777"/>
          </a:xfrm>
          <a:prstGeom prst="rect">
            <a:avLst/>
          </a:prstGeom>
          <a:noFill/>
        </p:spPr>
        <p:txBody>
          <a:bodyPr wrap="square" rtlCol="0">
            <a:spAutoFit/>
          </a:bodyPr>
          <a:lstStyle/>
          <a:p>
            <a:pPr algn="ctr"/>
            <a:r>
              <a:rPr lang="en-US" sz="1400" b="1" dirty="0"/>
              <a:t>Tools</a:t>
            </a:r>
          </a:p>
        </p:txBody>
      </p:sp>
      <p:sp>
        <p:nvSpPr>
          <p:cNvPr id="9" name="TextBox 8">
            <a:extLst>
              <a:ext uri="{FF2B5EF4-FFF2-40B4-BE49-F238E27FC236}">
                <a16:creationId xmlns:a16="http://schemas.microsoft.com/office/drawing/2014/main" id="{C0BF4719-2CCA-4494-AF75-BCF831621B70}"/>
              </a:ext>
            </a:extLst>
          </p:cNvPr>
          <p:cNvSpPr txBox="1"/>
          <p:nvPr/>
        </p:nvSpPr>
        <p:spPr>
          <a:xfrm>
            <a:off x="7275486" y="5383627"/>
            <a:ext cx="1644242" cy="307777"/>
          </a:xfrm>
          <a:prstGeom prst="rect">
            <a:avLst/>
          </a:prstGeom>
          <a:noFill/>
        </p:spPr>
        <p:txBody>
          <a:bodyPr wrap="square" rtlCol="0">
            <a:spAutoFit/>
          </a:bodyPr>
          <a:lstStyle/>
          <a:p>
            <a:pPr algn="ctr"/>
            <a:r>
              <a:rPr lang="en-US" sz="1400" b="1" dirty="0"/>
              <a:t>Skills</a:t>
            </a:r>
          </a:p>
        </p:txBody>
      </p:sp>
      <p:sp>
        <p:nvSpPr>
          <p:cNvPr id="10" name="TextBox 9">
            <a:extLst>
              <a:ext uri="{FF2B5EF4-FFF2-40B4-BE49-F238E27FC236}">
                <a16:creationId xmlns:a16="http://schemas.microsoft.com/office/drawing/2014/main" id="{1B68D948-88E8-49CA-9BC2-C09A9A05CF36}"/>
              </a:ext>
            </a:extLst>
          </p:cNvPr>
          <p:cNvSpPr txBox="1"/>
          <p:nvPr/>
        </p:nvSpPr>
        <p:spPr>
          <a:xfrm>
            <a:off x="323681" y="5728546"/>
            <a:ext cx="3293507" cy="923330"/>
          </a:xfrm>
          <a:prstGeom prst="rect">
            <a:avLst/>
          </a:prstGeom>
          <a:noFill/>
        </p:spPr>
        <p:txBody>
          <a:bodyPr wrap="square">
            <a:spAutoFit/>
          </a:bodyPr>
          <a:lstStyle/>
          <a:p>
            <a:pPr marL="171450" indent="-171450">
              <a:buClr>
                <a:schemeClr val="accent1"/>
              </a:buClr>
              <a:buFont typeface="Arial" panose="020B0604020202020204" pitchFamily="34" charset="0"/>
              <a:buChar char="•"/>
            </a:pPr>
            <a:r>
              <a:rPr lang="en-US" sz="1000" dirty="0">
                <a:hlinkClick r:id="rId5">
                  <a:extLst>
                    <a:ext uri="{A12FA001-AC4F-418D-AE19-62706E023703}">
                      <ahyp:hlinkClr xmlns:ahyp="http://schemas.microsoft.com/office/drawing/2018/hyperlinkcolor" val="tx"/>
                    </a:ext>
                  </a:extLst>
                </a:hlinkClick>
              </a:rPr>
              <a:t>Tableau Presentation</a:t>
            </a:r>
          </a:p>
          <a:p>
            <a:pPr>
              <a:buClr>
                <a:schemeClr val="accent1"/>
              </a:buClr>
            </a:pPr>
            <a:r>
              <a:rPr lang="en-US" sz="800" dirty="0">
                <a:solidFill>
                  <a:srgbClr val="6B9F25"/>
                </a:solidFill>
                <a:hlinkClick r:id="rId6"/>
              </a:rPr>
              <a:t>https://public.tableau.com/shared/J23BYCD9P?:display_count=n&amp;:origin=viz_share_link</a:t>
            </a:r>
            <a:r>
              <a:rPr lang="en-US" sz="800" dirty="0">
                <a:solidFill>
                  <a:srgbClr val="6B9F25"/>
                </a:solidFill>
              </a:rPr>
              <a:t> </a:t>
            </a:r>
          </a:p>
          <a:p>
            <a:pPr marL="171450" indent="-171450">
              <a:buClr>
                <a:schemeClr val="accent1"/>
              </a:buClr>
              <a:buFont typeface="Arial" panose="020B0604020202020204" pitchFamily="34" charset="0"/>
              <a:buChar char="•"/>
            </a:pPr>
            <a:endParaRPr lang="en-US" sz="800" dirty="0">
              <a:solidFill>
                <a:srgbClr val="6B9F25"/>
              </a:solidFill>
            </a:endParaRPr>
          </a:p>
          <a:p>
            <a:pPr marL="171450" indent="-171450">
              <a:buClr>
                <a:schemeClr val="accent1"/>
              </a:buClr>
              <a:buFont typeface="Arial" panose="020B0604020202020204" pitchFamily="34" charset="0"/>
              <a:buChar char="•"/>
            </a:pPr>
            <a:r>
              <a:rPr lang="en-US" sz="1000" u="sng" dirty="0"/>
              <a:t>SQL Queries GitHub Repository</a:t>
            </a:r>
          </a:p>
          <a:p>
            <a:pPr>
              <a:buClr>
                <a:schemeClr val="accent1"/>
              </a:buClr>
            </a:pPr>
            <a:r>
              <a:rPr lang="en-US" sz="1000" dirty="0">
                <a:hlinkClick r:id="rId7"/>
              </a:rPr>
              <a:t>https://github.com/SEG-Page/SQL-Queries</a:t>
            </a:r>
            <a:r>
              <a:rPr lang="en-US" sz="1000" dirty="0"/>
              <a:t> </a:t>
            </a:r>
          </a:p>
        </p:txBody>
      </p:sp>
      <p:sp>
        <p:nvSpPr>
          <p:cNvPr id="11" name="TextBox 10">
            <a:extLst>
              <a:ext uri="{FF2B5EF4-FFF2-40B4-BE49-F238E27FC236}">
                <a16:creationId xmlns:a16="http://schemas.microsoft.com/office/drawing/2014/main" id="{8BBC92FE-D20C-4901-A210-123FEBD65770}"/>
              </a:ext>
            </a:extLst>
          </p:cNvPr>
          <p:cNvSpPr txBox="1"/>
          <p:nvPr/>
        </p:nvSpPr>
        <p:spPr>
          <a:xfrm>
            <a:off x="948997" y="5420769"/>
            <a:ext cx="1352712" cy="307777"/>
          </a:xfrm>
          <a:prstGeom prst="rect">
            <a:avLst/>
          </a:prstGeom>
          <a:noFill/>
        </p:spPr>
        <p:txBody>
          <a:bodyPr wrap="square" rtlCol="0">
            <a:spAutoFit/>
          </a:bodyPr>
          <a:lstStyle/>
          <a:p>
            <a:pPr algn="ctr"/>
            <a:r>
              <a:rPr lang="en-US" sz="1400" b="1" dirty="0"/>
              <a:t>Links</a:t>
            </a:r>
          </a:p>
        </p:txBody>
      </p:sp>
      <p:cxnSp>
        <p:nvCxnSpPr>
          <p:cNvPr id="12" name="Straight Connector 11">
            <a:extLst>
              <a:ext uri="{FF2B5EF4-FFF2-40B4-BE49-F238E27FC236}">
                <a16:creationId xmlns:a16="http://schemas.microsoft.com/office/drawing/2014/main" id="{24D97E90-8AC5-4AE9-BCDB-9D319CA133FF}"/>
              </a:ext>
            </a:extLst>
          </p:cNvPr>
          <p:cNvCxnSpPr/>
          <p:nvPr/>
        </p:nvCxnSpPr>
        <p:spPr>
          <a:xfrm>
            <a:off x="444616" y="5279949"/>
            <a:ext cx="9202891"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FC2597D9-B51B-48F3-929C-73A06737E4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72" y="6175264"/>
            <a:ext cx="474925" cy="473121"/>
          </a:xfrm>
          <a:prstGeom prst="rect">
            <a:avLst/>
          </a:prstGeom>
        </p:spPr>
      </p:pic>
      <p:pic>
        <p:nvPicPr>
          <p:cNvPr id="17" name="Picture 16" descr="Icon&#10;&#10;Description automatically generated">
            <a:extLst>
              <a:ext uri="{FF2B5EF4-FFF2-40B4-BE49-F238E27FC236}">
                <a16:creationId xmlns:a16="http://schemas.microsoft.com/office/drawing/2014/main" id="{02DEE6AF-233C-4B2F-9743-3DF843908E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2591" y="5729033"/>
            <a:ext cx="617674" cy="386664"/>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EEDFA6F9-5FDB-4586-ABC8-09B4C90C00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53588" y="6161184"/>
            <a:ext cx="841853" cy="473121"/>
          </a:xfrm>
          <a:prstGeom prst="rect">
            <a:avLst/>
          </a:prstGeom>
        </p:spPr>
      </p:pic>
    </p:spTree>
    <p:extLst>
      <p:ext uri="{BB962C8B-B14F-4D97-AF65-F5344CB8AC3E}">
        <p14:creationId xmlns:p14="http://schemas.microsoft.com/office/powerpoint/2010/main" val="295532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7C34-7397-4181-AC4A-971134C186CB}"/>
              </a:ext>
            </a:extLst>
          </p:cNvPr>
          <p:cNvSpPr>
            <a:spLocks noGrp="1"/>
          </p:cNvSpPr>
          <p:nvPr>
            <p:ph type="title"/>
          </p:nvPr>
        </p:nvSpPr>
        <p:spPr>
          <a:xfrm>
            <a:off x="216728" y="335324"/>
            <a:ext cx="9692640" cy="743366"/>
          </a:xfrm>
        </p:spPr>
        <p:txBody>
          <a:bodyPr>
            <a:normAutofit/>
          </a:bodyPr>
          <a:lstStyle/>
          <a:p>
            <a:r>
              <a:rPr lang="en-US" sz="3600" dirty="0"/>
              <a:t>Customers by Country</a:t>
            </a:r>
          </a:p>
        </p:txBody>
      </p:sp>
      <p:pic>
        <p:nvPicPr>
          <p:cNvPr id="7" name="Picture 6">
            <a:extLst>
              <a:ext uri="{FF2B5EF4-FFF2-40B4-BE49-F238E27FC236}">
                <a16:creationId xmlns:a16="http://schemas.microsoft.com/office/drawing/2014/main" id="{8FD54A76-02C9-4D98-B852-C9047543FDC2}"/>
              </a:ext>
            </a:extLst>
          </p:cNvPr>
          <p:cNvPicPr>
            <a:picLocks noChangeAspect="1"/>
          </p:cNvPicPr>
          <p:nvPr/>
        </p:nvPicPr>
        <p:blipFill>
          <a:blip r:embed="rId2"/>
          <a:stretch>
            <a:fillRect/>
          </a:stretch>
        </p:blipFill>
        <p:spPr>
          <a:xfrm>
            <a:off x="397429" y="3085755"/>
            <a:ext cx="8608393" cy="2676087"/>
          </a:xfrm>
          <a:prstGeom prst="rect">
            <a:avLst/>
          </a:prstGeom>
        </p:spPr>
      </p:pic>
      <p:sp>
        <p:nvSpPr>
          <p:cNvPr id="8" name="TextBox 7">
            <a:extLst>
              <a:ext uri="{FF2B5EF4-FFF2-40B4-BE49-F238E27FC236}">
                <a16:creationId xmlns:a16="http://schemas.microsoft.com/office/drawing/2014/main" id="{84BC3789-18F8-40C3-8108-143A0AF456B0}"/>
              </a:ext>
            </a:extLst>
          </p:cNvPr>
          <p:cNvSpPr txBox="1"/>
          <p:nvPr/>
        </p:nvSpPr>
        <p:spPr>
          <a:xfrm>
            <a:off x="134225" y="5999456"/>
            <a:ext cx="10830187"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As we begin to launch the online platform, we need to develop a marketing strategy to target the top 5 countries listed above. </a:t>
            </a:r>
          </a:p>
          <a:p>
            <a:pPr marL="285750" indent="-285750">
              <a:buFont typeface="Arial" panose="020B0604020202020204" pitchFamily="34" charset="0"/>
              <a:buChar char="•"/>
            </a:pPr>
            <a:r>
              <a:rPr lang="en-US" sz="1400" dirty="0"/>
              <a:t>We also need to consider if there are any Government restrictions that will prevent us from entering markets.  </a:t>
            </a:r>
          </a:p>
        </p:txBody>
      </p:sp>
      <p:sp>
        <p:nvSpPr>
          <p:cNvPr id="5" name="TextBox 1">
            <a:extLst>
              <a:ext uri="{FF2B5EF4-FFF2-40B4-BE49-F238E27FC236}">
                <a16:creationId xmlns:a16="http://schemas.microsoft.com/office/drawing/2014/main" id="{DDB818D9-3B4C-4766-8C8F-F3991A70D75F}"/>
              </a:ext>
            </a:extLst>
          </p:cNvPr>
          <p:cNvSpPr txBox="1"/>
          <p:nvPr/>
        </p:nvSpPr>
        <p:spPr>
          <a:xfrm>
            <a:off x="5747682" y="1259712"/>
            <a:ext cx="4718021" cy="1769451"/>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dirty="0"/>
              <a:t>SELECT country,</a:t>
            </a:r>
          </a:p>
          <a:p>
            <a:r>
              <a:rPr lang="en-US" sz="1000" dirty="0"/>
              <a:t>	COUNT(</a:t>
            </a:r>
            <a:r>
              <a:rPr lang="en-US" sz="1000" dirty="0" err="1"/>
              <a:t>customer.customer_id</a:t>
            </a:r>
            <a:r>
              <a:rPr lang="en-US" sz="1000" dirty="0"/>
              <a:t>) AS </a:t>
            </a:r>
            <a:r>
              <a:rPr lang="en-US" sz="1000" dirty="0" err="1"/>
              <a:t>customer_count</a:t>
            </a:r>
            <a:r>
              <a:rPr lang="en-US" sz="1000" dirty="0"/>
              <a:t>,</a:t>
            </a:r>
          </a:p>
          <a:p>
            <a:r>
              <a:rPr lang="en-US" sz="1000" dirty="0"/>
              <a:t>	SUM(</a:t>
            </a:r>
            <a:r>
              <a:rPr lang="en-US" sz="1000" dirty="0" err="1"/>
              <a:t>payment.amount</a:t>
            </a:r>
            <a:r>
              <a:rPr lang="en-US" sz="1000" dirty="0"/>
              <a:t>) AS </a:t>
            </a:r>
            <a:r>
              <a:rPr lang="en-US" sz="1000" dirty="0" err="1"/>
              <a:t>total_payment</a:t>
            </a:r>
            <a:r>
              <a:rPr lang="en-US" sz="1000" dirty="0"/>
              <a:t>,</a:t>
            </a:r>
          </a:p>
          <a:p>
            <a:r>
              <a:rPr lang="en-US" sz="1000" dirty="0"/>
              <a:t>	DATE(</a:t>
            </a:r>
            <a:r>
              <a:rPr lang="en-US" sz="1000" dirty="0" err="1"/>
              <a:t>rental_date</a:t>
            </a:r>
            <a:r>
              <a:rPr lang="en-US" sz="1000" dirty="0"/>
              <a:t>) </a:t>
            </a:r>
          </a:p>
          <a:p>
            <a:r>
              <a:rPr lang="en-US" sz="1000" dirty="0"/>
              <a:t>FROM customer</a:t>
            </a:r>
          </a:p>
          <a:p>
            <a:r>
              <a:rPr lang="en-US" sz="1000" dirty="0"/>
              <a:t>INNER JOIN address ON </a:t>
            </a:r>
            <a:r>
              <a:rPr lang="en-US" sz="1000" dirty="0" err="1"/>
              <a:t>address.address_id</a:t>
            </a:r>
            <a:r>
              <a:rPr lang="en-US" sz="1000" dirty="0"/>
              <a:t> = </a:t>
            </a:r>
            <a:r>
              <a:rPr lang="en-US" sz="1000" dirty="0" err="1"/>
              <a:t>customer.address_id</a:t>
            </a:r>
            <a:endParaRPr lang="en-US" sz="1000" dirty="0"/>
          </a:p>
          <a:p>
            <a:r>
              <a:rPr lang="en-US" sz="1000" dirty="0"/>
              <a:t>INNER JOIN city ON </a:t>
            </a:r>
            <a:r>
              <a:rPr lang="en-US" sz="1000" dirty="0" err="1"/>
              <a:t>city.city_id</a:t>
            </a:r>
            <a:r>
              <a:rPr lang="en-US" sz="1000" dirty="0"/>
              <a:t> = </a:t>
            </a:r>
            <a:r>
              <a:rPr lang="en-US" sz="1000" dirty="0" err="1"/>
              <a:t>address.city_id</a:t>
            </a:r>
            <a:endParaRPr lang="en-US" sz="1000" dirty="0"/>
          </a:p>
          <a:p>
            <a:r>
              <a:rPr lang="en-US" sz="1000" dirty="0"/>
              <a:t>INNER JOIN country ON </a:t>
            </a:r>
            <a:r>
              <a:rPr lang="en-US" sz="1000" dirty="0" err="1"/>
              <a:t>country.country_id</a:t>
            </a:r>
            <a:r>
              <a:rPr lang="en-US" sz="1000" dirty="0"/>
              <a:t> = </a:t>
            </a:r>
            <a:r>
              <a:rPr lang="en-US" sz="1000" dirty="0" err="1"/>
              <a:t>city.country_id</a:t>
            </a:r>
            <a:endParaRPr lang="en-US" sz="1000" dirty="0"/>
          </a:p>
          <a:p>
            <a:r>
              <a:rPr lang="en-US" sz="1000" dirty="0"/>
              <a:t>INNER JOIN payment ON </a:t>
            </a:r>
            <a:r>
              <a:rPr lang="en-US" sz="1000" dirty="0" err="1"/>
              <a:t>payment.customer_id</a:t>
            </a:r>
            <a:r>
              <a:rPr lang="en-US" sz="1000" dirty="0"/>
              <a:t> = </a:t>
            </a:r>
            <a:r>
              <a:rPr lang="en-US" sz="1000" dirty="0" err="1"/>
              <a:t>customer.customer_id</a:t>
            </a:r>
            <a:endParaRPr lang="en-US" sz="1000" dirty="0"/>
          </a:p>
          <a:p>
            <a:r>
              <a:rPr lang="en-US" sz="1000" dirty="0"/>
              <a:t>INNER JOIN rental ON </a:t>
            </a:r>
            <a:r>
              <a:rPr lang="en-US" sz="1000" dirty="0" err="1"/>
              <a:t>rental.customer_id</a:t>
            </a:r>
            <a:r>
              <a:rPr lang="en-US" sz="1000" dirty="0"/>
              <a:t> = </a:t>
            </a:r>
            <a:r>
              <a:rPr lang="en-US" sz="1000" dirty="0" err="1"/>
              <a:t>customer.customer_id</a:t>
            </a:r>
            <a:endParaRPr lang="en-US" sz="1000" dirty="0"/>
          </a:p>
          <a:p>
            <a:r>
              <a:rPr lang="en-US" sz="1000" dirty="0"/>
              <a:t>GROUP BY country, DATE(</a:t>
            </a:r>
            <a:r>
              <a:rPr lang="en-US" sz="1000" dirty="0" err="1"/>
              <a:t>rental_date</a:t>
            </a:r>
            <a:r>
              <a:rPr lang="en-US" sz="1000" dirty="0"/>
              <a:t>)</a:t>
            </a:r>
          </a:p>
        </p:txBody>
      </p:sp>
      <p:sp>
        <p:nvSpPr>
          <p:cNvPr id="2" name="TextBox 1">
            <a:extLst>
              <a:ext uri="{FF2B5EF4-FFF2-40B4-BE49-F238E27FC236}">
                <a16:creationId xmlns:a16="http://schemas.microsoft.com/office/drawing/2014/main" id="{55448CED-1028-4DC5-94B3-F04695FB6236}"/>
              </a:ext>
            </a:extLst>
          </p:cNvPr>
          <p:cNvSpPr txBox="1"/>
          <p:nvPr/>
        </p:nvSpPr>
        <p:spPr>
          <a:xfrm>
            <a:off x="6939665" y="942269"/>
            <a:ext cx="2969703" cy="307777"/>
          </a:xfrm>
          <a:prstGeom prst="rect">
            <a:avLst/>
          </a:prstGeom>
          <a:noFill/>
        </p:spPr>
        <p:txBody>
          <a:bodyPr wrap="square" rtlCol="0">
            <a:spAutoFit/>
          </a:bodyPr>
          <a:lstStyle/>
          <a:p>
            <a:r>
              <a:rPr lang="en-US" sz="1400" dirty="0"/>
              <a:t>SQL Query – Subqueries </a:t>
            </a:r>
          </a:p>
        </p:txBody>
      </p:sp>
    </p:spTree>
    <p:extLst>
      <p:ext uri="{BB962C8B-B14F-4D97-AF65-F5344CB8AC3E}">
        <p14:creationId xmlns:p14="http://schemas.microsoft.com/office/powerpoint/2010/main" val="73605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72FC-5755-4BCD-8FB8-609BE34D0AEF}"/>
              </a:ext>
            </a:extLst>
          </p:cNvPr>
          <p:cNvSpPr>
            <a:spLocks noGrp="1"/>
          </p:cNvSpPr>
          <p:nvPr>
            <p:ph type="title"/>
          </p:nvPr>
        </p:nvSpPr>
        <p:spPr>
          <a:xfrm>
            <a:off x="238416" y="272236"/>
            <a:ext cx="9692640" cy="842040"/>
          </a:xfrm>
        </p:spPr>
        <p:txBody>
          <a:bodyPr>
            <a:normAutofit/>
          </a:bodyPr>
          <a:lstStyle/>
          <a:p>
            <a:r>
              <a:rPr lang="en-US" sz="3600" dirty="0"/>
              <a:t>Top 5 customers</a:t>
            </a:r>
          </a:p>
        </p:txBody>
      </p:sp>
      <p:sp>
        <p:nvSpPr>
          <p:cNvPr id="5" name="TextBox 4">
            <a:extLst>
              <a:ext uri="{FF2B5EF4-FFF2-40B4-BE49-F238E27FC236}">
                <a16:creationId xmlns:a16="http://schemas.microsoft.com/office/drawing/2014/main" id="{59B26C07-D6BD-41C4-BFC0-DE122FAEA7A5}"/>
              </a:ext>
            </a:extLst>
          </p:cNvPr>
          <p:cNvSpPr txBox="1"/>
          <p:nvPr/>
        </p:nvSpPr>
        <p:spPr>
          <a:xfrm>
            <a:off x="510530" y="1600106"/>
            <a:ext cx="37602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It’s no surprise that our top customers are also located in the top countries that bring in the most revenue. </a:t>
            </a:r>
          </a:p>
          <a:p>
            <a:pPr marL="285750" indent="-285750">
              <a:buFont typeface="Arial" panose="020B0604020202020204" pitchFamily="34" charset="0"/>
              <a:buChar char="•"/>
            </a:pPr>
            <a:r>
              <a:rPr lang="en-US" dirty="0"/>
              <a:t>Mexico has two customers in fact. </a:t>
            </a:r>
          </a:p>
          <a:p>
            <a:endParaRPr lang="en-US" dirty="0"/>
          </a:p>
          <a:p>
            <a:endParaRPr lang="en-US" dirty="0"/>
          </a:p>
        </p:txBody>
      </p:sp>
      <p:sp>
        <p:nvSpPr>
          <p:cNvPr id="6" name="TextBox 1">
            <a:extLst>
              <a:ext uri="{FF2B5EF4-FFF2-40B4-BE49-F238E27FC236}">
                <a16:creationId xmlns:a16="http://schemas.microsoft.com/office/drawing/2014/main" id="{DE472AC2-8617-4DAA-B4F8-DB0C497FC1D2}"/>
              </a:ext>
            </a:extLst>
          </p:cNvPr>
          <p:cNvSpPr txBox="1"/>
          <p:nvPr/>
        </p:nvSpPr>
        <p:spPr>
          <a:xfrm>
            <a:off x="130367" y="3763954"/>
            <a:ext cx="4954369" cy="2987879"/>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dirty="0"/>
              <a:t>/*Top 5 customers*/</a:t>
            </a:r>
          </a:p>
          <a:p>
            <a:r>
              <a:rPr lang="en-US" sz="1100" dirty="0"/>
              <a:t>SELECT 	</a:t>
            </a:r>
            <a:r>
              <a:rPr lang="en-US" sz="1100" dirty="0" err="1"/>
              <a:t>A.customer_id</a:t>
            </a:r>
            <a:r>
              <a:rPr lang="en-US" sz="1100" dirty="0"/>
              <a:t>,</a:t>
            </a:r>
          </a:p>
          <a:p>
            <a:r>
              <a:rPr lang="en-US" sz="1100" dirty="0"/>
              <a:t>	B. </a:t>
            </a:r>
            <a:r>
              <a:rPr lang="en-US" sz="1100" dirty="0" err="1"/>
              <a:t>first_name</a:t>
            </a:r>
            <a:r>
              <a:rPr lang="en-US" sz="1100" dirty="0"/>
              <a:t>,</a:t>
            </a:r>
          </a:p>
          <a:p>
            <a:r>
              <a:rPr lang="en-US" sz="1100" dirty="0"/>
              <a:t>	B. </a:t>
            </a:r>
            <a:r>
              <a:rPr lang="en-US" sz="1100" dirty="0" err="1"/>
              <a:t>last_name</a:t>
            </a:r>
            <a:r>
              <a:rPr lang="en-US" sz="1100" dirty="0"/>
              <a:t>,</a:t>
            </a:r>
          </a:p>
          <a:p>
            <a:r>
              <a:rPr lang="en-US" sz="1100" dirty="0"/>
              <a:t>	</a:t>
            </a:r>
            <a:r>
              <a:rPr lang="en-US" sz="1100" dirty="0" err="1"/>
              <a:t>D.city</a:t>
            </a:r>
            <a:r>
              <a:rPr lang="en-US" sz="1100" dirty="0"/>
              <a:t>,</a:t>
            </a:r>
          </a:p>
          <a:p>
            <a:r>
              <a:rPr lang="en-US" sz="1100" dirty="0"/>
              <a:t>	</a:t>
            </a:r>
            <a:r>
              <a:rPr lang="en-US" sz="1100" dirty="0" err="1"/>
              <a:t>E.country</a:t>
            </a:r>
            <a:r>
              <a:rPr lang="en-US" sz="1100" dirty="0"/>
              <a:t>,</a:t>
            </a:r>
          </a:p>
          <a:p>
            <a:r>
              <a:rPr lang="en-US" sz="1100" dirty="0"/>
              <a:t>	SUM(</a:t>
            </a:r>
            <a:r>
              <a:rPr lang="en-US" sz="1100" dirty="0" err="1"/>
              <a:t>A.amount</a:t>
            </a:r>
            <a:r>
              <a:rPr lang="en-US" sz="1100" dirty="0"/>
              <a:t>) AS </a:t>
            </a:r>
            <a:r>
              <a:rPr lang="en-US" sz="1100" dirty="0" err="1"/>
              <a:t>total_amount_paid</a:t>
            </a:r>
            <a:endParaRPr lang="en-US" sz="1100" dirty="0"/>
          </a:p>
          <a:p>
            <a:r>
              <a:rPr lang="en-US" sz="1100" dirty="0"/>
              <a:t>FROM payment A</a:t>
            </a:r>
          </a:p>
          <a:p>
            <a:r>
              <a:rPr lang="en-US" sz="1100" dirty="0"/>
              <a:t>INNER JOIN customer B ON </a:t>
            </a:r>
            <a:r>
              <a:rPr lang="en-US" sz="1100" dirty="0" err="1"/>
              <a:t>A.customer_id</a:t>
            </a:r>
            <a:r>
              <a:rPr lang="en-US" sz="1100" dirty="0"/>
              <a:t> = </a:t>
            </a:r>
            <a:r>
              <a:rPr lang="en-US" sz="1100" dirty="0" err="1"/>
              <a:t>B.customer_id</a:t>
            </a:r>
            <a:endParaRPr lang="en-US" sz="1100" dirty="0"/>
          </a:p>
          <a:p>
            <a:r>
              <a:rPr lang="en-US" sz="1100" dirty="0"/>
              <a:t>INNER JOIN address C ON </a:t>
            </a:r>
            <a:r>
              <a:rPr lang="en-US" sz="1100" dirty="0" err="1"/>
              <a:t>B.address_id</a:t>
            </a:r>
            <a:r>
              <a:rPr lang="en-US" sz="1100" dirty="0"/>
              <a:t> = </a:t>
            </a:r>
            <a:r>
              <a:rPr lang="en-US" sz="1100" dirty="0" err="1"/>
              <a:t>C.address_id</a:t>
            </a:r>
            <a:endParaRPr lang="en-US" sz="1100" dirty="0"/>
          </a:p>
          <a:p>
            <a:r>
              <a:rPr lang="en-US" sz="1100" dirty="0"/>
              <a:t>INNER JOIN city D ON </a:t>
            </a:r>
            <a:r>
              <a:rPr lang="en-US" sz="1100" dirty="0" err="1"/>
              <a:t>C.city_id</a:t>
            </a:r>
            <a:r>
              <a:rPr lang="en-US" sz="1100" dirty="0"/>
              <a:t> = </a:t>
            </a:r>
            <a:r>
              <a:rPr lang="en-US" sz="1100" dirty="0" err="1"/>
              <a:t>D.city_id</a:t>
            </a:r>
            <a:endParaRPr lang="en-US" sz="1100" dirty="0"/>
          </a:p>
          <a:p>
            <a:r>
              <a:rPr lang="en-US" sz="1100" dirty="0"/>
              <a:t>INNER JOIN country E ON </a:t>
            </a:r>
            <a:r>
              <a:rPr lang="en-US" sz="1100" dirty="0" err="1"/>
              <a:t>D.country_id</a:t>
            </a:r>
            <a:r>
              <a:rPr lang="en-US" sz="1100" dirty="0"/>
              <a:t> = </a:t>
            </a:r>
            <a:r>
              <a:rPr lang="en-US" sz="1100" dirty="0" err="1"/>
              <a:t>E.country_id</a:t>
            </a:r>
            <a:endParaRPr lang="en-US" sz="1100" dirty="0"/>
          </a:p>
          <a:p>
            <a:r>
              <a:rPr lang="en-US" sz="1100" dirty="0"/>
              <a:t>WHERE city IN ('Aurora', '</a:t>
            </a:r>
            <a:r>
              <a:rPr lang="en-US" sz="1100" dirty="0" err="1"/>
              <a:t>Atlixco</a:t>
            </a:r>
            <a:r>
              <a:rPr lang="en-US" sz="1100" dirty="0"/>
              <a:t>', '</a:t>
            </a:r>
            <a:r>
              <a:rPr lang="en-US" sz="1100" dirty="0" err="1"/>
              <a:t>Xintai</a:t>
            </a:r>
            <a:r>
              <a:rPr lang="en-US" sz="1100" dirty="0"/>
              <a:t>','</a:t>
            </a:r>
            <a:r>
              <a:rPr lang="en-US" sz="1100" dirty="0" err="1"/>
              <a:t>Adoni</a:t>
            </a:r>
            <a:r>
              <a:rPr lang="en-US" sz="1100" dirty="0"/>
              <a:t>','Dhule (Dhulia)', 'Kurashiki', '</a:t>
            </a:r>
            <a:r>
              <a:rPr lang="en-US" sz="1100" dirty="0" err="1"/>
              <a:t>Pingxiang</a:t>
            </a:r>
            <a:r>
              <a:rPr lang="en-US" sz="1100" dirty="0"/>
              <a:t>', 'Sivas', 'Celaya', 'So </a:t>
            </a:r>
            <a:r>
              <a:rPr lang="en-US" sz="1100" dirty="0" err="1"/>
              <a:t>Leopoido</a:t>
            </a:r>
            <a:r>
              <a:rPr lang="en-US" sz="1100" dirty="0"/>
              <a:t>')</a:t>
            </a:r>
          </a:p>
          <a:p>
            <a:r>
              <a:rPr lang="en-US" sz="1100" dirty="0"/>
              <a:t>GROUP BY </a:t>
            </a:r>
            <a:r>
              <a:rPr lang="en-US" sz="1100" dirty="0" err="1"/>
              <a:t>A.customer_id</a:t>
            </a:r>
            <a:r>
              <a:rPr lang="en-US" sz="1100" dirty="0"/>
              <a:t>, B. </a:t>
            </a:r>
            <a:r>
              <a:rPr lang="en-US" sz="1100" dirty="0" err="1"/>
              <a:t>first_name</a:t>
            </a:r>
            <a:r>
              <a:rPr lang="en-US" sz="1100" dirty="0"/>
              <a:t>, B. </a:t>
            </a:r>
            <a:r>
              <a:rPr lang="en-US" sz="1100" dirty="0" err="1"/>
              <a:t>last_name</a:t>
            </a:r>
            <a:r>
              <a:rPr lang="en-US" sz="1100" dirty="0"/>
              <a:t>, </a:t>
            </a:r>
            <a:r>
              <a:rPr lang="en-US" sz="1100" dirty="0" err="1"/>
              <a:t>D.city</a:t>
            </a:r>
            <a:r>
              <a:rPr lang="en-US" sz="1100" dirty="0"/>
              <a:t>, </a:t>
            </a:r>
            <a:r>
              <a:rPr lang="en-US" sz="1100" dirty="0" err="1"/>
              <a:t>E.country</a:t>
            </a:r>
            <a:endParaRPr lang="en-US" sz="1100" dirty="0"/>
          </a:p>
          <a:p>
            <a:r>
              <a:rPr lang="en-US" sz="1100" dirty="0"/>
              <a:t>ORDER BY </a:t>
            </a:r>
            <a:r>
              <a:rPr lang="en-US" sz="1100" dirty="0" err="1"/>
              <a:t>total_amount_paid</a:t>
            </a:r>
            <a:r>
              <a:rPr lang="en-US" sz="1100" dirty="0"/>
              <a:t> DESC</a:t>
            </a:r>
          </a:p>
          <a:p>
            <a:r>
              <a:rPr lang="en-US" sz="1100" dirty="0"/>
              <a:t>LIMIT 5</a:t>
            </a:r>
          </a:p>
          <a:p>
            <a:endParaRPr lang="en-US" sz="1100" dirty="0"/>
          </a:p>
        </p:txBody>
      </p:sp>
      <p:pic>
        <p:nvPicPr>
          <p:cNvPr id="4" name="Picture 3">
            <a:extLst>
              <a:ext uri="{FF2B5EF4-FFF2-40B4-BE49-F238E27FC236}">
                <a16:creationId xmlns:a16="http://schemas.microsoft.com/office/drawing/2014/main" id="{3562BF5D-4F3C-440E-A69C-136B7D553D94}"/>
              </a:ext>
            </a:extLst>
          </p:cNvPr>
          <p:cNvPicPr>
            <a:picLocks noChangeAspect="1"/>
          </p:cNvPicPr>
          <p:nvPr/>
        </p:nvPicPr>
        <p:blipFill>
          <a:blip r:embed="rId2"/>
          <a:stretch>
            <a:fillRect/>
          </a:stretch>
        </p:blipFill>
        <p:spPr>
          <a:xfrm>
            <a:off x="4401645" y="1200489"/>
            <a:ext cx="5279250" cy="2805465"/>
          </a:xfrm>
          <a:prstGeom prst="rect">
            <a:avLst/>
          </a:prstGeom>
        </p:spPr>
      </p:pic>
      <p:sp>
        <p:nvSpPr>
          <p:cNvPr id="7" name="TextBox 6">
            <a:extLst>
              <a:ext uri="{FF2B5EF4-FFF2-40B4-BE49-F238E27FC236}">
                <a16:creationId xmlns:a16="http://schemas.microsoft.com/office/drawing/2014/main" id="{E482B09B-49F6-4061-9B1A-29721EDEF39D}"/>
              </a:ext>
            </a:extLst>
          </p:cNvPr>
          <p:cNvSpPr txBox="1"/>
          <p:nvPr/>
        </p:nvSpPr>
        <p:spPr>
          <a:xfrm>
            <a:off x="1226762" y="3411069"/>
            <a:ext cx="2969703" cy="307777"/>
          </a:xfrm>
          <a:prstGeom prst="rect">
            <a:avLst/>
          </a:prstGeom>
          <a:noFill/>
        </p:spPr>
        <p:txBody>
          <a:bodyPr wrap="square" rtlCol="0">
            <a:spAutoFit/>
          </a:bodyPr>
          <a:lstStyle/>
          <a:p>
            <a:r>
              <a:rPr lang="en-US" sz="1400" dirty="0"/>
              <a:t>SQL Query – Subqueries </a:t>
            </a:r>
          </a:p>
        </p:txBody>
      </p:sp>
    </p:spTree>
    <p:extLst>
      <p:ext uri="{BB962C8B-B14F-4D97-AF65-F5344CB8AC3E}">
        <p14:creationId xmlns:p14="http://schemas.microsoft.com/office/powerpoint/2010/main" val="256455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80B8-3881-4E53-BE51-F60E6985D0F6}"/>
              </a:ext>
            </a:extLst>
          </p:cNvPr>
          <p:cNvSpPr>
            <a:spLocks noGrp="1"/>
          </p:cNvSpPr>
          <p:nvPr>
            <p:ph type="title"/>
          </p:nvPr>
        </p:nvSpPr>
        <p:spPr>
          <a:xfrm>
            <a:off x="361871" y="130122"/>
            <a:ext cx="9692640" cy="1325562"/>
          </a:xfrm>
        </p:spPr>
        <p:txBody>
          <a:bodyPr/>
          <a:lstStyle/>
          <a:p>
            <a:r>
              <a:rPr lang="en-US" dirty="0"/>
              <a:t>Recommendations</a:t>
            </a:r>
          </a:p>
        </p:txBody>
      </p:sp>
      <p:sp>
        <p:nvSpPr>
          <p:cNvPr id="3" name="Content Placeholder 2">
            <a:extLst>
              <a:ext uri="{FF2B5EF4-FFF2-40B4-BE49-F238E27FC236}">
                <a16:creationId xmlns:a16="http://schemas.microsoft.com/office/drawing/2014/main" id="{67CB9EE3-A3FA-489B-8DBF-239A327697CA}"/>
              </a:ext>
            </a:extLst>
          </p:cNvPr>
          <p:cNvSpPr>
            <a:spLocks noGrp="1"/>
          </p:cNvSpPr>
          <p:nvPr>
            <p:ph idx="1"/>
          </p:nvPr>
        </p:nvSpPr>
        <p:spPr>
          <a:xfrm>
            <a:off x="181288" y="2022415"/>
            <a:ext cx="2961313" cy="1082348"/>
          </a:xfrm>
        </p:spPr>
        <p:txBody>
          <a:bodyPr>
            <a:normAutofit lnSpcReduction="10000"/>
          </a:bodyPr>
          <a:lstStyle/>
          <a:p>
            <a:pPr>
              <a:buClr>
                <a:schemeClr val="accent3"/>
              </a:buClr>
              <a:buFont typeface="Arial" panose="020B0604020202020204" pitchFamily="34" charset="0"/>
              <a:buChar char="►"/>
            </a:pPr>
            <a:r>
              <a:rPr lang="en-US" sz="1400" dirty="0"/>
              <a:t>Over the past few months, brick and mortal sales have been declining. Now is a good time to consider offering online streaming services. </a:t>
            </a:r>
          </a:p>
          <a:p>
            <a:endParaRPr lang="en-US" dirty="0"/>
          </a:p>
        </p:txBody>
      </p:sp>
      <p:sp>
        <p:nvSpPr>
          <p:cNvPr id="7" name="TextBox 6">
            <a:extLst>
              <a:ext uri="{FF2B5EF4-FFF2-40B4-BE49-F238E27FC236}">
                <a16:creationId xmlns:a16="http://schemas.microsoft.com/office/drawing/2014/main" id="{968903FB-1382-414C-BC18-C29D7025764A}"/>
              </a:ext>
            </a:extLst>
          </p:cNvPr>
          <p:cNvSpPr txBox="1"/>
          <p:nvPr/>
        </p:nvSpPr>
        <p:spPr>
          <a:xfrm>
            <a:off x="5571002" y="1918050"/>
            <a:ext cx="3630336" cy="194412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3" charset="2"/>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ea typeface="+mn-ea"/>
                <a:cs typeface="+mn-cs"/>
              </a:rPr>
              <a:t>India, China, United States, and Mexico not only had the highest customer count, but also brought the most revenue. </a:t>
            </a:r>
          </a:p>
          <a:p>
            <a:pPr marL="742950" marR="0" lvl="1" indent="-285750" algn="l" defTabSz="457200" rtl="0" eaLnBrk="1" fontAlgn="auto" latinLnBrk="0" hangingPunct="1">
              <a:lnSpc>
                <a:spcPct val="100000"/>
              </a:lnSpc>
              <a:spcBef>
                <a:spcPts val="1000"/>
              </a:spcBef>
              <a:spcAft>
                <a:spcPts val="0"/>
              </a:spcAft>
              <a:buClr>
                <a:srgbClr val="ACD433"/>
              </a:buClr>
              <a:buSzPct val="80000"/>
              <a:buFont typeface="Wingdings 3" charset="2"/>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ea typeface="+mn-ea"/>
                <a:cs typeface="+mn-cs"/>
              </a:rPr>
              <a:t>Consider launching services to these customers, but Government restrictions may be a factor. </a:t>
            </a:r>
          </a:p>
        </p:txBody>
      </p:sp>
      <p:sp>
        <p:nvSpPr>
          <p:cNvPr id="9" name="TextBox 8">
            <a:extLst>
              <a:ext uri="{FF2B5EF4-FFF2-40B4-BE49-F238E27FC236}">
                <a16:creationId xmlns:a16="http://schemas.microsoft.com/office/drawing/2014/main" id="{FF5BC142-1E8C-4D0D-BCE2-84067E440668}"/>
              </a:ext>
            </a:extLst>
          </p:cNvPr>
          <p:cNvSpPr txBox="1"/>
          <p:nvPr/>
        </p:nvSpPr>
        <p:spPr>
          <a:xfrm>
            <a:off x="181288" y="4206600"/>
            <a:ext cx="3363985" cy="138499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3" charset="2"/>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ea typeface="+mn-ea"/>
                <a:cs typeface="+mn-cs"/>
              </a:rPr>
              <a:t>Movie genres such as Sports, Animation, Drama, and Sci-Fi are the most popular films. Having an inventory or contracts with such production companies will be key to launch.</a:t>
            </a:r>
          </a:p>
        </p:txBody>
      </p:sp>
      <p:sp>
        <p:nvSpPr>
          <p:cNvPr id="11" name="TextBox 10">
            <a:extLst>
              <a:ext uri="{FF2B5EF4-FFF2-40B4-BE49-F238E27FC236}">
                <a16:creationId xmlns:a16="http://schemas.microsoft.com/office/drawing/2014/main" id="{B5315A7E-43FB-4C25-A9BC-FDE76A3E49BD}"/>
              </a:ext>
            </a:extLst>
          </p:cNvPr>
          <p:cNvSpPr txBox="1"/>
          <p:nvPr/>
        </p:nvSpPr>
        <p:spPr>
          <a:xfrm>
            <a:off x="5677556" y="4422044"/>
            <a:ext cx="3363985" cy="1169551"/>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3" charset="2"/>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ea typeface="+mn-ea"/>
                <a:cs typeface="+mn-cs"/>
              </a:rPr>
              <a:t>Offer our top 5 clients first access to the platform. Provide a complimentary subscription for 60-90 days, but offer feedback on user experience. </a:t>
            </a:r>
          </a:p>
        </p:txBody>
      </p:sp>
      <p:pic>
        <p:nvPicPr>
          <p:cNvPr id="21" name="Graphic 20" descr="Building Brick Wall with solid fill">
            <a:extLst>
              <a:ext uri="{FF2B5EF4-FFF2-40B4-BE49-F238E27FC236}">
                <a16:creationId xmlns:a16="http://schemas.microsoft.com/office/drawing/2014/main" id="{A79C726F-BF0F-47AF-8457-8BEBD3AAD9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7419" y="2139089"/>
            <a:ext cx="751022" cy="751022"/>
          </a:xfrm>
          <a:prstGeom prst="rect">
            <a:avLst/>
          </a:prstGeom>
        </p:spPr>
      </p:pic>
      <p:pic>
        <p:nvPicPr>
          <p:cNvPr id="23" name="Graphic 22" descr="Stream with solid fill">
            <a:extLst>
              <a:ext uri="{FF2B5EF4-FFF2-40B4-BE49-F238E27FC236}">
                <a16:creationId xmlns:a16="http://schemas.microsoft.com/office/drawing/2014/main" id="{D321D3C3-166B-4498-A877-09E55508EC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815" y="2095888"/>
            <a:ext cx="837424" cy="837424"/>
          </a:xfrm>
          <a:prstGeom prst="rect">
            <a:avLst/>
          </a:prstGeom>
        </p:spPr>
      </p:pic>
      <p:cxnSp>
        <p:nvCxnSpPr>
          <p:cNvPr id="25" name="Straight Arrow Connector 24">
            <a:extLst>
              <a:ext uri="{FF2B5EF4-FFF2-40B4-BE49-F238E27FC236}">
                <a16:creationId xmlns:a16="http://schemas.microsoft.com/office/drawing/2014/main" id="{1906EA13-62D1-469D-9C67-88CE659AA292}"/>
              </a:ext>
            </a:extLst>
          </p:cNvPr>
          <p:cNvCxnSpPr>
            <a:cxnSpLocks/>
            <a:stCxn id="21" idx="3"/>
            <a:endCxn id="23" idx="1"/>
          </p:cNvCxnSpPr>
          <p:nvPr/>
        </p:nvCxnSpPr>
        <p:spPr>
          <a:xfrm>
            <a:off x="3888441" y="2514600"/>
            <a:ext cx="485374"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33" name="Graphic 32" descr="Globe with solid fill">
            <a:extLst>
              <a:ext uri="{FF2B5EF4-FFF2-40B4-BE49-F238E27FC236}">
                <a16:creationId xmlns:a16="http://schemas.microsoft.com/office/drawing/2014/main" id="{62246301-48E3-4309-86E0-66C6AC3D32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87795" y="1981981"/>
            <a:ext cx="636838" cy="636838"/>
          </a:xfrm>
          <a:prstGeom prst="rect">
            <a:avLst/>
          </a:prstGeom>
        </p:spPr>
      </p:pic>
      <p:pic>
        <p:nvPicPr>
          <p:cNvPr id="35" name="Graphic 34" descr="Target Audience with solid fill">
            <a:extLst>
              <a:ext uri="{FF2B5EF4-FFF2-40B4-BE49-F238E27FC236}">
                <a16:creationId xmlns:a16="http://schemas.microsoft.com/office/drawing/2014/main" id="{004F5693-3357-4F76-B019-D195B9FE45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43343" y="2453421"/>
            <a:ext cx="636838" cy="636838"/>
          </a:xfrm>
          <a:prstGeom prst="rect">
            <a:avLst/>
          </a:prstGeom>
        </p:spPr>
      </p:pic>
      <p:pic>
        <p:nvPicPr>
          <p:cNvPr id="37" name="Graphic 36" descr="Money outline">
            <a:extLst>
              <a:ext uri="{FF2B5EF4-FFF2-40B4-BE49-F238E27FC236}">
                <a16:creationId xmlns:a16="http://schemas.microsoft.com/office/drawing/2014/main" id="{008EF43E-9604-4F2F-BC7D-AE1C1B44E8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1101" y="3235355"/>
            <a:ext cx="636838" cy="636838"/>
          </a:xfrm>
          <a:prstGeom prst="rect">
            <a:avLst/>
          </a:prstGeom>
        </p:spPr>
      </p:pic>
      <p:cxnSp>
        <p:nvCxnSpPr>
          <p:cNvPr id="39" name="Connector: Elbow 38">
            <a:extLst>
              <a:ext uri="{FF2B5EF4-FFF2-40B4-BE49-F238E27FC236}">
                <a16:creationId xmlns:a16="http://schemas.microsoft.com/office/drawing/2014/main" id="{47C1C08E-4F79-4F35-ABDA-3CFF7DEB3E0E}"/>
              </a:ext>
            </a:extLst>
          </p:cNvPr>
          <p:cNvCxnSpPr>
            <a:stCxn id="33" idx="3"/>
            <a:endCxn id="35" idx="1"/>
          </p:cNvCxnSpPr>
          <p:nvPr/>
        </p:nvCxnSpPr>
        <p:spPr>
          <a:xfrm>
            <a:off x="9724633" y="2300400"/>
            <a:ext cx="718710" cy="471440"/>
          </a:xfrm>
          <a:prstGeom prst="bentConnector3">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2" name="Connector: Elbow 41">
            <a:extLst>
              <a:ext uri="{FF2B5EF4-FFF2-40B4-BE49-F238E27FC236}">
                <a16:creationId xmlns:a16="http://schemas.microsoft.com/office/drawing/2014/main" id="{8DBC762E-633B-4749-92B0-35E17232A15E}"/>
              </a:ext>
            </a:extLst>
          </p:cNvPr>
          <p:cNvCxnSpPr>
            <a:stCxn id="35" idx="2"/>
            <a:endCxn id="37" idx="3"/>
          </p:cNvCxnSpPr>
          <p:nvPr/>
        </p:nvCxnSpPr>
        <p:spPr>
          <a:xfrm rot="5400000">
            <a:off x="10248094" y="3040105"/>
            <a:ext cx="463515" cy="563823"/>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44" name="Graphic 43" descr="Rating 3 Star with solid fill">
            <a:extLst>
              <a:ext uri="{FF2B5EF4-FFF2-40B4-BE49-F238E27FC236}">
                <a16:creationId xmlns:a16="http://schemas.microsoft.com/office/drawing/2014/main" id="{A08F1A86-D3E8-45AF-9C9A-14A4766D5B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58014" y="4078117"/>
            <a:ext cx="1145305" cy="1145305"/>
          </a:xfrm>
          <a:prstGeom prst="rect">
            <a:avLst/>
          </a:prstGeom>
        </p:spPr>
      </p:pic>
      <p:pic>
        <p:nvPicPr>
          <p:cNvPr id="48" name="Graphic 47" descr="Star with solid fill">
            <a:extLst>
              <a:ext uri="{FF2B5EF4-FFF2-40B4-BE49-F238E27FC236}">
                <a16:creationId xmlns:a16="http://schemas.microsoft.com/office/drawing/2014/main" id="{BBADA06D-78CF-4ED0-90DD-C1146ECF2C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40111" y="4335708"/>
            <a:ext cx="914400" cy="914400"/>
          </a:xfrm>
          <a:prstGeom prst="rect">
            <a:avLst/>
          </a:prstGeom>
        </p:spPr>
      </p:pic>
      <p:pic>
        <p:nvPicPr>
          <p:cNvPr id="46" name="Graphic 45" descr="Money envelope with solid fill">
            <a:extLst>
              <a:ext uri="{FF2B5EF4-FFF2-40B4-BE49-F238E27FC236}">
                <a16:creationId xmlns:a16="http://schemas.microsoft.com/office/drawing/2014/main" id="{66356005-2156-4F74-81F9-C8B044797E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87391">
            <a:off x="9444741" y="4683355"/>
            <a:ext cx="914400" cy="914400"/>
          </a:xfrm>
          <a:prstGeom prst="rect">
            <a:avLst/>
          </a:prstGeom>
        </p:spPr>
      </p:pic>
    </p:spTree>
    <p:extLst>
      <p:ext uri="{BB962C8B-B14F-4D97-AF65-F5344CB8AC3E}">
        <p14:creationId xmlns:p14="http://schemas.microsoft.com/office/powerpoint/2010/main" val="418982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37"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532A08F-DBC7-4707-934B-0A701D6566B8}"/>
              </a:ext>
            </a:extLst>
          </p:cNvPr>
          <p:cNvSpPr>
            <a:spLocks noGrp="1"/>
          </p:cNvSpPr>
          <p:nvPr>
            <p:ph type="title"/>
          </p:nvPr>
        </p:nvSpPr>
        <p:spPr>
          <a:xfrm>
            <a:off x="1016004" y="539553"/>
            <a:ext cx="6196916" cy="5768658"/>
          </a:xfrm>
        </p:spPr>
        <p:txBody>
          <a:bodyPr vert="horz" lIns="91440" tIns="45720" rIns="91440" bIns="45720" rtlCol="0" anchor="ctr">
            <a:normAutofit/>
          </a:bodyPr>
          <a:lstStyle/>
          <a:p>
            <a:r>
              <a:rPr lang="en-US" sz="6000" dirty="0">
                <a:solidFill>
                  <a:srgbClr val="FFFFFF"/>
                </a:solidFill>
              </a:rPr>
              <a:t>Instacart</a:t>
            </a:r>
          </a:p>
        </p:txBody>
      </p:sp>
    </p:spTree>
    <p:extLst>
      <p:ext uri="{BB962C8B-B14F-4D97-AF65-F5344CB8AC3E}">
        <p14:creationId xmlns:p14="http://schemas.microsoft.com/office/powerpoint/2010/main" val="419387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C056D772-03EB-4256-B6EE-FFA99BB8D3BD}"/>
              </a:ext>
            </a:extLst>
          </p:cNvPr>
          <p:cNvGraphicFramePr/>
          <p:nvPr>
            <p:extLst>
              <p:ext uri="{D42A27DB-BD31-4B8C-83A1-F6EECF244321}">
                <p14:modId xmlns:p14="http://schemas.microsoft.com/office/powerpoint/2010/main" val="2517976516"/>
              </p:ext>
            </p:extLst>
          </p:nvPr>
        </p:nvGraphicFramePr>
        <p:xfrm>
          <a:off x="521981" y="1340452"/>
          <a:ext cx="88652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5E7FEEC-D67D-4C7C-BC4A-E6EBF3F2D0F5}"/>
              </a:ext>
            </a:extLst>
          </p:cNvPr>
          <p:cNvSpPr/>
          <p:nvPr/>
        </p:nvSpPr>
        <p:spPr>
          <a:xfrm>
            <a:off x="3767539" y="308065"/>
            <a:ext cx="2610009"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ln/>
                <a:solidFill>
                  <a:schemeClr val="accent4"/>
                </a:solidFill>
              </a:rPr>
              <a:t>Projects</a:t>
            </a:r>
          </a:p>
        </p:txBody>
      </p:sp>
    </p:spTree>
    <p:extLst>
      <p:ext uri="{BB962C8B-B14F-4D97-AF65-F5344CB8AC3E}">
        <p14:creationId xmlns:p14="http://schemas.microsoft.com/office/powerpoint/2010/main" val="2183303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49F20A-212D-4AE7-B495-D0F22D56E536}"/>
              </a:ext>
            </a:extLst>
          </p:cNvPr>
          <p:cNvSpPr>
            <a:spLocks noGrp="1"/>
          </p:cNvSpPr>
          <p:nvPr>
            <p:ph idx="1"/>
          </p:nvPr>
        </p:nvSpPr>
        <p:spPr>
          <a:xfrm>
            <a:off x="255192" y="1222393"/>
            <a:ext cx="10298157" cy="4351337"/>
          </a:xfrm>
        </p:spPr>
        <p:txBody>
          <a:bodyPr>
            <a:normAutofit/>
          </a:bodyPr>
          <a:lstStyle/>
          <a:p>
            <a:r>
              <a:rPr lang="en-US" sz="1600" b="1" dirty="0"/>
              <a:t>Project Overview</a:t>
            </a:r>
          </a:p>
          <a:p>
            <a:r>
              <a:rPr lang="en-US" sz="1600" dirty="0"/>
              <a:t>Instacart, is an online grocery store that operates through an app. The stakeholders are most interested in the variety of customers in their database along with their purchasing behaviors. They assume they can't target everyone using the same methods, and they’re considering a targeted marketing strategy.</a:t>
            </a:r>
          </a:p>
          <a:p>
            <a:r>
              <a:rPr lang="en-US" sz="1600" b="1" dirty="0"/>
              <a:t>Key Questions</a:t>
            </a:r>
          </a:p>
          <a:p>
            <a:pPr lvl="1"/>
            <a:r>
              <a:rPr lang="en-US" sz="1400" dirty="0"/>
              <a:t>The sales team needs to know what the busiest days of the week and hours of the day are in order to schedule ads at times when there are fewer orders.</a:t>
            </a:r>
          </a:p>
          <a:p>
            <a:pPr lvl="1"/>
            <a:r>
              <a:rPr lang="en-US" sz="1400" dirty="0"/>
              <a:t>They also want to know whether there are particular times of the day when people spend the most money, as this might inform the type of products they advertise at these times.</a:t>
            </a:r>
          </a:p>
          <a:p>
            <a:pPr lvl="1"/>
            <a:r>
              <a:rPr lang="en-US" sz="1400" dirty="0"/>
              <a:t>The marketing and sales teams are particularly interested in the different types of customers in their system and how their ordering behaviors differ. </a:t>
            </a:r>
          </a:p>
          <a:p>
            <a:r>
              <a:rPr lang="en-US" sz="1600" b="1" i="0" dirty="0">
                <a:solidFill>
                  <a:srgbClr val="000000"/>
                </a:solidFill>
                <a:effectLst/>
              </a:rPr>
              <a:t>Data Sets: </a:t>
            </a:r>
            <a:r>
              <a:rPr lang="en-US" sz="1600" i="0" dirty="0">
                <a:solidFill>
                  <a:srgbClr val="000000"/>
                </a:solidFill>
                <a:effectLst/>
              </a:rPr>
              <a:t>Order, </a:t>
            </a:r>
            <a:r>
              <a:rPr lang="en-US" sz="1600" dirty="0">
                <a:solidFill>
                  <a:srgbClr val="000000"/>
                </a:solidFill>
              </a:rPr>
              <a:t>geographical information, products sold</a:t>
            </a:r>
            <a:endParaRPr lang="en-US" sz="1400" b="1" dirty="0">
              <a:solidFill>
                <a:srgbClr val="000000"/>
              </a:solidFill>
            </a:endParaRPr>
          </a:p>
          <a:p>
            <a:pPr lvl="1"/>
            <a:r>
              <a:rPr lang="en-US" sz="1200" b="0" i="0" dirty="0">
                <a:solidFill>
                  <a:srgbClr val="1155CC"/>
                </a:solidFill>
                <a:effectLst/>
              </a:rPr>
              <a:t>Customers Data Set - https://www.instacart.com/datasets/grocery-shopping-2017 on November 19, 2021 </a:t>
            </a:r>
            <a:endParaRPr lang="en-US" sz="1200" dirty="0">
              <a:solidFill>
                <a:srgbClr val="1155CC"/>
              </a:solidFill>
            </a:endParaRPr>
          </a:p>
          <a:p>
            <a:pPr lvl="1"/>
            <a:r>
              <a:rPr lang="en-US" sz="1200" b="0" i="0" dirty="0">
                <a:solidFill>
                  <a:srgbClr val="000000"/>
                </a:solidFill>
                <a:effectLst/>
              </a:rPr>
              <a:t> </a:t>
            </a:r>
            <a:r>
              <a:rPr lang="en-US" sz="1200" b="0" i="0" dirty="0">
                <a:solidFill>
                  <a:srgbClr val="1155CC"/>
                </a:solidFill>
                <a:effectLst/>
              </a:rPr>
              <a:t>Data Dictionary</a:t>
            </a:r>
            <a:br>
              <a:rPr lang="en-US" sz="1400" b="0" i="0" dirty="0">
                <a:solidFill>
                  <a:srgbClr val="1155CC"/>
                </a:solidFill>
                <a:effectLst/>
                <a:latin typeface="ArialMT"/>
              </a:rPr>
            </a:br>
            <a:endParaRPr lang="en-US" sz="1400" dirty="0"/>
          </a:p>
        </p:txBody>
      </p:sp>
      <p:sp>
        <p:nvSpPr>
          <p:cNvPr id="4" name="Title 1">
            <a:extLst>
              <a:ext uri="{FF2B5EF4-FFF2-40B4-BE49-F238E27FC236}">
                <a16:creationId xmlns:a16="http://schemas.microsoft.com/office/drawing/2014/main" id="{4022AE5E-BAE8-4E54-A062-41BE479B8074}"/>
              </a:ext>
            </a:extLst>
          </p:cNvPr>
          <p:cNvSpPr>
            <a:spLocks noGrp="1"/>
          </p:cNvSpPr>
          <p:nvPr>
            <p:ph type="title"/>
          </p:nvPr>
        </p:nvSpPr>
        <p:spPr>
          <a:xfrm>
            <a:off x="195479" y="335560"/>
            <a:ext cx="10811899" cy="743366"/>
          </a:xfrm>
        </p:spPr>
        <p:txBody>
          <a:bodyPr>
            <a:normAutofit/>
          </a:bodyPr>
          <a:lstStyle/>
          <a:p>
            <a:r>
              <a:rPr lang="en-US" sz="3200" dirty="0"/>
              <a:t>Instacart | Online Grocery Sales Analysis</a:t>
            </a:r>
          </a:p>
        </p:txBody>
      </p:sp>
      <p:sp>
        <p:nvSpPr>
          <p:cNvPr id="6" name="TextBox 5">
            <a:extLst>
              <a:ext uri="{FF2B5EF4-FFF2-40B4-BE49-F238E27FC236}">
                <a16:creationId xmlns:a16="http://schemas.microsoft.com/office/drawing/2014/main" id="{FB9374C8-50EE-4642-9B43-19B2AE90E0F7}"/>
              </a:ext>
            </a:extLst>
          </p:cNvPr>
          <p:cNvSpPr txBox="1"/>
          <p:nvPr/>
        </p:nvSpPr>
        <p:spPr>
          <a:xfrm>
            <a:off x="7155807" y="5642711"/>
            <a:ext cx="3231158" cy="1200329"/>
          </a:xfrm>
          <a:prstGeom prst="rect">
            <a:avLst/>
          </a:prstGeom>
          <a:noFill/>
        </p:spPr>
        <p:txBody>
          <a:bodyPr wrap="square">
            <a:spAutoFit/>
          </a:bodyPr>
          <a:lstStyle/>
          <a:p>
            <a:pPr marL="171450" indent="-171450">
              <a:buClr>
                <a:schemeClr val="tx1">
                  <a:lumMod val="50000"/>
                  <a:lumOff val="50000"/>
                </a:schemeClr>
              </a:buClr>
              <a:buFont typeface="Wingdings" panose="05000000000000000000" pitchFamily="2" charset="2"/>
              <a:buChar char=""/>
            </a:pPr>
            <a:r>
              <a:rPr lang="en-US" sz="1200" dirty="0"/>
              <a:t>Data wrangling</a:t>
            </a:r>
          </a:p>
          <a:p>
            <a:pPr marL="171450" indent="-171450">
              <a:buClr>
                <a:schemeClr val="tx1">
                  <a:lumMod val="50000"/>
                  <a:lumOff val="50000"/>
                </a:schemeClr>
              </a:buClr>
              <a:buFont typeface="Wingdings" panose="05000000000000000000" pitchFamily="2" charset="2"/>
              <a:buChar char=""/>
            </a:pPr>
            <a:r>
              <a:rPr lang="en-US" sz="1200" dirty="0"/>
              <a:t>Data merging</a:t>
            </a:r>
          </a:p>
          <a:p>
            <a:pPr marL="171450" indent="-171450">
              <a:buClr>
                <a:schemeClr val="tx1">
                  <a:lumMod val="50000"/>
                  <a:lumOff val="50000"/>
                </a:schemeClr>
              </a:buClr>
              <a:buFont typeface="Wingdings" panose="05000000000000000000" pitchFamily="2" charset="2"/>
              <a:buChar char=""/>
            </a:pPr>
            <a:r>
              <a:rPr lang="en-US" sz="1200" dirty="0"/>
              <a:t>Deriving variables</a:t>
            </a:r>
          </a:p>
          <a:p>
            <a:pPr marL="171450" indent="-171450">
              <a:buClr>
                <a:schemeClr val="tx1">
                  <a:lumMod val="50000"/>
                  <a:lumOff val="50000"/>
                </a:schemeClr>
              </a:buClr>
              <a:buFont typeface="Wingdings" panose="05000000000000000000" pitchFamily="2" charset="2"/>
              <a:buChar char=""/>
            </a:pPr>
            <a:r>
              <a:rPr lang="en-US" sz="1200" dirty="0"/>
              <a:t>Aggregating data</a:t>
            </a:r>
          </a:p>
          <a:p>
            <a:pPr marL="171450" indent="-171450">
              <a:buClr>
                <a:schemeClr val="tx1">
                  <a:lumMod val="50000"/>
                  <a:lumOff val="50000"/>
                </a:schemeClr>
              </a:buClr>
              <a:buFont typeface="Wingdings" panose="05000000000000000000" pitchFamily="2" charset="2"/>
              <a:buChar char=""/>
            </a:pPr>
            <a:r>
              <a:rPr lang="en-US" sz="1200" dirty="0"/>
              <a:t>Reporting in Excel</a:t>
            </a:r>
          </a:p>
          <a:p>
            <a:pPr marL="171450" indent="-171450">
              <a:buClr>
                <a:schemeClr val="tx1">
                  <a:lumMod val="50000"/>
                  <a:lumOff val="50000"/>
                </a:schemeClr>
              </a:buClr>
              <a:buFont typeface="Wingdings" panose="05000000000000000000" pitchFamily="2" charset="2"/>
              <a:buChar char=""/>
            </a:pPr>
            <a:r>
              <a:rPr lang="en-US" sz="1200" dirty="0"/>
              <a:t>Population flows</a:t>
            </a:r>
          </a:p>
        </p:txBody>
      </p:sp>
      <p:pic>
        <p:nvPicPr>
          <p:cNvPr id="7" name="Picture 6" descr="A picture containing text, sign&#10;&#10;Description automatically generated">
            <a:extLst>
              <a:ext uri="{FF2B5EF4-FFF2-40B4-BE49-F238E27FC236}">
                <a16:creationId xmlns:a16="http://schemas.microsoft.com/office/drawing/2014/main" id="{FC446C48-26C2-4778-8C3C-450AB8C3C2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31" b="90385" l="9231" r="93462">
                        <a14:foregroundMark x1="23077" y1="38077" x2="25385" y2="42308"/>
                        <a14:foregroundMark x1="27692" y1="50385" x2="27692" y2="50385"/>
                        <a14:foregroundMark x1="27692" y1="44615" x2="27692" y2="44615"/>
                        <a14:foregroundMark x1="28462" y1="50000" x2="28462" y2="50000"/>
                        <a14:foregroundMark x1="26538" y1="55000" x2="26538" y2="55000"/>
                        <a14:foregroundMark x1="30385" y1="53077" x2="30385" y2="53077"/>
                        <a14:foregroundMark x1="81154" y1="30769" x2="81154" y2="30769"/>
                        <a14:foregroundMark x1="80769" y1="41154" x2="80769" y2="41154"/>
                        <a14:foregroundMark x1="80769" y1="50000" x2="80769" y2="50000"/>
                        <a14:foregroundMark x1="81154" y1="61923" x2="81154" y2="61923"/>
                        <a14:foregroundMark x1="81923" y1="73846" x2="81923" y2="73846"/>
                        <a14:foregroundMark x1="93846" y1="72308" x2="93846" y2="72308"/>
                        <a14:foregroundMark x1="34615" y1="41154" x2="34615" y2="41154"/>
                        <a14:foregroundMark x1="52692" y1="9615" x2="52692" y2="9615"/>
                        <a14:foregroundMark x1="52692" y1="90769" x2="52692" y2="90769"/>
                        <a14:foregroundMark x1="9231" y1="70769" x2="9231" y2="70769"/>
                        <a14:foregroundMark x1="12692" y1="72692" x2="12692" y2="72692"/>
                        <a14:foregroundMark x1="24231" y1="60385" x2="24231" y2="60385"/>
                      </a14:backgroundRemoval>
                    </a14:imgEffect>
                  </a14:imgLayer>
                </a14:imgProps>
              </a:ext>
              <a:ext uri="{28A0092B-C50C-407E-A947-70E740481C1C}">
                <a14:useLocalDpi xmlns:a14="http://schemas.microsoft.com/office/drawing/2010/main" val="0"/>
              </a:ext>
            </a:extLst>
          </a:blip>
          <a:stretch>
            <a:fillRect/>
          </a:stretch>
        </p:blipFill>
        <p:spPr>
          <a:xfrm>
            <a:off x="4524241" y="5652080"/>
            <a:ext cx="409034" cy="409034"/>
          </a:xfrm>
          <a:prstGeom prst="rect">
            <a:avLst/>
          </a:prstGeom>
        </p:spPr>
      </p:pic>
      <p:sp>
        <p:nvSpPr>
          <p:cNvPr id="8" name="TextBox 7">
            <a:extLst>
              <a:ext uri="{FF2B5EF4-FFF2-40B4-BE49-F238E27FC236}">
                <a16:creationId xmlns:a16="http://schemas.microsoft.com/office/drawing/2014/main" id="{CA7AFA52-DD32-4070-AF5C-B2849596B4E4}"/>
              </a:ext>
            </a:extLst>
          </p:cNvPr>
          <p:cNvSpPr txBox="1"/>
          <p:nvPr/>
        </p:nvSpPr>
        <p:spPr>
          <a:xfrm>
            <a:off x="4435331" y="5352275"/>
            <a:ext cx="1352712" cy="307777"/>
          </a:xfrm>
          <a:prstGeom prst="rect">
            <a:avLst/>
          </a:prstGeom>
          <a:noFill/>
        </p:spPr>
        <p:txBody>
          <a:bodyPr wrap="square" rtlCol="0">
            <a:spAutoFit/>
          </a:bodyPr>
          <a:lstStyle/>
          <a:p>
            <a:pPr algn="ctr"/>
            <a:r>
              <a:rPr lang="en-US" sz="1400" b="1" dirty="0"/>
              <a:t>Tools</a:t>
            </a:r>
          </a:p>
        </p:txBody>
      </p:sp>
      <p:sp>
        <p:nvSpPr>
          <p:cNvPr id="9" name="TextBox 8">
            <a:extLst>
              <a:ext uri="{FF2B5EF4-FFF2-40B4-BE49-F238E27FC236}">
                <a16:creationId xmlns:a16="http://schemas.microsoft.com/office/drawing/2014/main" id="{F30D483B-C7A4-4022-9481-C30964DFB441}"/>
              </a:ext>
            </a:extLst>
          </p:cNvPr>
          <p:cNvSpPr txBox="1"/>
          <p:nvPr/>
        </p:nvSpPr>
        <p:spPr>
          <a:xfrm>
            <a:off x="7275486" y="5383627"/>
            <a:ext cx="1644242" cy="307777"/>
          </a:xfrm>
          <a:prstGeom prst="rect">
            <a:avLst/>
          </a:prstGeom>
          <a:noFill/>
        </p:spPr>
        <p:txBody>
          <a:bodyPr wrap="square" rtlCol="0">
            <a:spAutoFit/>
          </a:bodyPr>
          <a:lstStyle/>
          <a:p>
            <a:pPr algn="ctr"/>
            <a:r>
              <a:rPr lang="en-US" sz="1400" b="1" dirty="0"/>
              <a:t>Skills</a:t>
            </a:r>
          </a:p>
        </p:txBody>
      </p:sp>
      <p:sp>
        <p:nvSpPr>
          <p:cNvPr id="10" name="TextBox 9">
            <a:extLst>
              <a:ext uri="{FF2B5EF4-FFF2-40B4-BE49-F238E27FC236}">
                <a16:creationId xmlns:a16="http://schemas.microsoft.com/office/drawing/2014/main" id="{B21D4578-B56B-4916-9928-09B6B1F97F3D}"/>
              </a:ext>
            </a:extLst>
          </p:cNvPr>
          <p:cNvSpPr txBox="1"/>
          <p:nvPr/>
        </p:nvSpPr>
        <p:spPr>
          <a:xfrm>
            <a:off x="323681" y="5728546"/>
            <a:ext cx="3293507" cy="523220"/>
          </a:xfrm>
          <a:prstGeom prst="rect">
            <a:avLst/>
          </a:prstGeom>
          <a:noFill/>
        </p:spPr>
        <p:txBody>
          <a:bodyPr wrap="square">
            <a:spAutoFit/>
          </a:bodyPr>
          <a:lstStyle/>
          <a:p>
            <a:pPr>
              <a:buClr>
                <a:schemeClr val="accent1"/>
              </a:buClr>
            </a:pPr>
            <a:endParaRPr lang="en-US" sz="800" dirty="0">
              <a:solidFill>
                <a:srgbClr val="6B9F25"/>
              </a:solidFill>
            </a:endParaRPr>
          </a:p>
          <a:p>
            <a:pPr marL="171450" indent="-171450">
              <a:buClr>
                <a:schemeClr val="accent1"/>
              </a:buClr>
              <a:buFont typeface="Arial" panose="020B0604020202020204" pitchFamily="34" charset="0"/>
              <a:buChar char="•"/>
            </a:pPr>
            <a:r>
              <a:rPr lang="en-US" sz="1000" u="sng" dirty="0"/>
              <a:t>Python Codes GitHub Repository</a:t>
            </a:r>
          </a:p>
          <a:p>
            <a:pPr>
              <a:buClr>
                <a:schemeClr val="accent1"/>
              </a:buClr>
            </a:pPr>
            <a:r>
              <a:rPr lang="en-US" sz="1000" dirty="0">
                <a:hlinkClick r:id="rId4"/>
              </a:rPr>
              <a:t>https://github.com/SEG-Page/Python-Code</a:t>
            </a:r>
            <a:r>
              <a:rPr lang="en-US" sz="1000" dirty="0"/>
              <a:t> </a:t>
            </a:r>
          </a:p>
        </p:txBody>
      </p:sp>
      <p:sp>
        <p:nvSpPr>
          <p:cNvPr id="11" name="TextBox 10">
            <a:extLst>
              <a:ext uri="{FF2B5EF4-FFF2-40B4-BE49-F238E27FC236}">
                <a16:creationId xmlns:a16="http://schemas.microsoft.com/office/drawing/2014/main" id="{063F4B3E-F558-4F90-B062-191587A537CC}"/>
              </a:ext>
            </a:extLst>
          </p:cNvPr>
          <p:cNvSpPr txBox="1"/>
          <p:nvPr/>
        </p:nvSpPr>
        <p:spPr>
          <a:xfrm>
            <a:off x="948997" y="5420769"/>
            <a:ext cx="1352712" cy="307777"/>
          </a:xfrm>
          <a:prstGeom prst="rect">
            <a:avLst/>
          </a:prstGeom>
          <a:noFill/>
        </p:spPr>
        <p:txBody>
          <a:bodyPr wrap="square" rtlCol="0">
            <a:spAutoFit/>
          </a:bodyPr>
          <a:lstStyle/>
          <a:p>
            <a:pPr algn="ctr"/>
            <a:r>
              <a:rPr lang="en-US" sz="1400" b="1" dirty="0"/>
              <a:t>Links</a:t>
            </a:r>
          </a:p>
        </p:txBody>
      </p:sp>
      <p:cxnSp>
        <p:nvCxnSpPr>
          <p:cNvPr id="12" name="Straight Connector 11">
            <a:extLst>
              <a:ext uri="{FF2B5EF4-FFF2-40B4-BE49-F238E27FC236}">
                <a16:creationId xmlns:a16="http://schemas.microsoft.com/office/drawing/2014/main" id="{646DBCE2-F625-4BDA-BE17-71BB829D2086}"/>
              </a:ext>
            </a:extLst>
          </p:cNvPr>
          <p:cNvCxnSpPr/>
          <p:nvPr/>
        </p:nvCxnSpPr>
        <p:spPr>
          <a:xfrm>
            <a:off x="444616" y="5279949"/>
            <a:ext cx="9202891"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descr="Shape&#10;&#10;Description automatically generated with medium confidence">
            <a:extLst>
              <a:ext uri="{FF2B5EF4-FFF2-40B4-BE49-F238E27FC236}">
                <a16:creationId xmlns:a16="http://schemas.microsoft.com/office/drawing/2014/main" id="{1F682345-0A8D-4589-A898-AAFDE96A0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6194" y="5642711"/>
            <a:ext cx="841853" cy="473121"/>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64E8DC-5F0F-48B3-B40B-EBA90625F0FB}"/>
              </a:ext>
            </a:extLst>
          </p:cNvPr>
          <p:cNvPicPr>
            <a:picLocks noChangeAspect="1"/>
          </p:cNvPicPr>
          <p:nvPr/>
        </p:nvPicPr>
        <p:blipFill rotWithShape="1">
          <a:blip r:embed="rId6">
            <a:extLst>
              <a:ext uri="{28A0092B-C50C-407E-A947-70E740481C1C}">
                <a14:useLocalDpi xmlns:a14="http://schemas.microsoft.com/office/drawing/2010/main" val="0"/>
              </a:ext>
            </a:extLst>
          </a:blip>
          <a:srcRect r="46514"/>
          <a:stretch/>
        </p:blipFill>
        <p:spPr>
          <a:xfrm>
            <a:off x="4545144" y="6194182"/>
            <a:ext cx="1174502" cy="560084"/>
          </a:xfrm>
          <a:prstGeom prst="rect">
            <a:avLst/>
          </a:prstGeom>
        </p:spPr>
      </p:pic>
    </p:spTree>
    <p:extLst>
      <p:ext uri="{BB962C8B-B14F-4D97-AF65-F5344CB8AC3E}">
        <p14:creationId xmlns:p14="http://schemas.microsoft.com/office/powerpoint/2010/main" val="1126857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CFF9-878F-46E6-ACC4-7D3A90C2F12A}"/>
              </a:ext>
            </a:extLst>
          </p:cNvPr>
          <p:cNvSpPr>
            <a:spLocks noGrp="1"/>
          </p:cNvSpPr>
          <p:nvPr>
            <p:ph type="title"/>
          </p:nvPr>
        </p:nvSpPr>
        <p:spPr>
          <a:xfrm>
            <a:off x="206901" y="310748"/>
            <a:ext cx="10694453" cy="936313"/>
          </a:xfrm>
        </p:spPr>
        <p:txBody>
          <a:bodyPr>
            <a:noAutofit/>
          </a:bodyPr>
          <a:lstStyle/>
          <a:p>
            <a:r>
              <a:rPr lang="en-US" sz="2400" dirty="0"/>
              <a:t>The sales team needs to know what the busiest days of the week and hours of the day are in order to schedule ads at times when there are fewer orders.</a:t>
            </a:r>
          </a:p>
        </p:txBody>
      </p:sp>
      <p:pic>
        <p:nvPicPr>
          <p:cNvPr id="4" name="Picture 3">
            <a:extLst>
              <a:ext uri="{FF2B5EF4-FFF2-40B4-BE49-F238E27FC236}">
                <a16:creationId xmlns:a16="http://schemas.microsoft.com/office/drawing/2014/main" id="{A734B830-E892-4910-9B4A-4EB480B16DD5}"/>
              </a:ext>
            </a:extLst>
          </p:cNvPr>
          <p:cNvPicPr>
            <a:picLocks noChangeAspect="1"/>
          </p:cNvPicPr>
          <p:nvPr/>
        </p:nvPicPr>
        <p:blipFill>
          <a:blip r:embed="rId2"/>
          <a:stretch>
            <a:fillRect/>
          </a:stretch>
        </p:blipFill>
        <p:spPr>
          <a:xfrm>
            <a:off x="206901" y="2836185"/>
            <a:ext cx="3729810" cy="2506779"/>
          </a:xfrm>
          <a:prstGeom prst="rect">
            <a:avLst/>
          </a:prstGeom>
        </p:spPr>
      </p:pic>
      <p:sp>
        <p:nvSpPr>
          <p:cNvPr id="6" name="TextBox 11">
            <a:extLst>
              <a:ext uri="{FF2B5EF4-FFF2-40B4-BE49-F238E27FC236}">
                <a16:creationId xmlns:a16="http://schemas.microsoft.com/office/drawing/2014/main" id="{78AD4740-BEC9-4759-B9A1-C9D00BDB6C36}"/>
              </a:ext>
            </a:extLst>
          </p:cNvPr>
          <p:cNvSpPr txBox="1"/>
          <p:nvPr/>
        </p:nvSpPr>
        <p:spPr>
          <a:xfrm>
            <a:off x="5023752" y="4584525"/>
            <a:ext cx="5701433" cy="936314"/>
          </a:xfrm>
          <a:prstGeom prst="rect">
            <a:avLst/>
          </a:prstGeom>
          <a:no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i="0" dirty="0">
                <a:solidFill>
                  <a:schemeClr val="dk1"/>
                </a:solidFill>
                <a:effectLst/>
                <a:latin typeface="+mn-lt"/>
                <a:ea typeface="+mn-ea"/>
                <a:cs typeface="+mn-cs"/>
              </a:rPr>
              <a:t>Orders by Hour</a:t>
            </a:r>
            <a:endParaRPr lang="en-US" sz="1400" dirty="0"/>
          </a:p>
          <a:p>
            <a:r>
              <a:rPr lang="en-US" sz="1400" b="0" i="0" dirty="0">
                <a:solidFill>
                  <a:schemeClr val="dk1"/>
                </a:solidFill>
                <a:effectLst/>
                <a:latin typeface="+mn-lt"/>
                <a:ea typeface="+mn-ea"/>
                <a:cs typeface="+mn-cs"/>
              </a:rPr>
              <a:t>The histogram shows that most orders are placed from 10am-12pm. However, in the hours from 1-3pm you can also see that there are a lot of orders placed.</a:t>
            </a:r>
          </a:p>
          <a:p>
            <a:endParaRPr lang="en-US" sz="1400" dirty="0"/>
          </a:p>
          <a:p>
            <a:endParaRPr lang="en-US" sz="1400" dirty="0"/>
          </a:p>
          <a:p>
            <a:endParaRPr lang="en-US" sz="1400" b="0" i="0" dirty="0">
              <a:solidFill>
                <a:schemeClr val="dk1"/>
              </a:solidFill>
              <a:effectLst/>
              <a:latin typeface="+mn-lt"/>
              <a:ea typeface="+mn-ea"/>
              <a:cs typeface="+mn-cs"/>
            </a:endParaRPr>
          </a:p>
          <a:p>
            <a:endParaRPr lang="en-US" sz="1400" dirty="0"/>
          </a:p>
          <a:p>
            <a:endParaRPr lang="en-US" sz="1400" b="0" i="0" dirty="0">
              <a:solidFill>
                <a:schemeClr val="dk1"/>
              </a:solidFill>
              <a:effectLst/>
              <a:latin typeface="+mn-lt"/>
              <a:ea typeface="+mn-ea"/>
              <a:cs typeface="+mn-cs"/>
            </a:endParaRPr>
          </a:p>
          <a:p>
            <a:endParaRPr lang="en-US" sz="1400" dirty="0"/>
          </a:p>
          <a:p>
            <a:endParaRPr lang="en-US" sz="1400" b="0" i="0" dirty="0">
              <a:solidFill>
                <a:schemeClr val="dk1"/>
              </a:solidFill>
              <a:effectLst/>
              <a:latin typeface="+mn-lt"/>
              <a:ea typeface="+mn-ea"/>
              <a:cs typeface="+mn-cs"/>
            </a:endParaRPr>
          </a:p>
          <a:p>
            <a:endParaRPr lang="en-US" sz="1400" dirty="0"/>
          </a:p>
          <a:p>
            <a:endParaRPr lang="en-US" sz="1400" b="0" i="0" dirty="0">
              <a:solidFill>
                <a:schemeClr val="dk1"/>
              </a:solidFill>
              <a:effectLst/>
              <a:latin typeface="+mn-lt"/>
              <a:ea typeface="+mn-ea"/>
              <a:cs typeface="+mn-cs"/>
            </a:endParaRPr>
          </a:p>
          <a:p>
            <a:endParaRPr lang="en-US" sz="1400" b="0" i="0" dirty="0">
              <a:solidFill>
                <a:schemeClr val="dk1"/>
              </a:solidFill>
              <a:effectLst/>
              <a:latin typeface="+mn-lt"/>
              <a:ea typeface="+mn-ea"/>
              <a:cs typeface="+mn-cs"/>
            </a:endParaRPr>
          </a:p>
        </p:txBody>
      </p:sp>
      <p:sp>
        <p:nvSpPr>
          <p:cNvPr id="8" name="TextBox 7">
            <a:extLst>
              <a:ext uri="{FF2B5EF4-FFF2-40B4-BE49-F238E27FC236}">
                <a16:creationId xmlns:a16="http://schemas.microsoft.com/office/drawing/2014/main" id="{81DC01B0-C0E3-4516-95FA-AD84C6B696B7}"/>
              </a:ext>
            </a:extLst>
          </p:cNvPr>
          <p:cNvSpPr txBox="1"/>
          <p:nvPr/>
        </p:nvSpPr>
        <p:spPr>
          <a:xfrm>
            <a:off x="375990" y="1793147"/>
            <a:ext cx="3729810" cy="523220"/>
          </a:xfrm>
          <a:prstGeom prst="rect">
            <a:avLst/>
          </a:prstGeom>
          <a:noFill/>
        </p:spPr>
        <p:txBody>
          <a:bodyPr wrap="square">
            <a:spAutoFit/>
          </a:bodyPr>
          <a:lstStyle/>
          <a:p>
            <a:pPr algn="ctr"/>
            <a:r>
              <a:rPr lang="en-US" sz="1400" b="1" i="0" dirty="0">
                <a:solidFill>
                  <a:schemeClr val="dk1"/>
                </a:solidFill>
                <a:effectLst/>
                <a:latin typeface="+mn-lt"/>
                <a:ea typeface="+mn-ea"/>
                <a:cs typeface="+mn-cs"/>
              </a:rPr>
              <a:t>Orders by Day</a:t>
            </a:r>
            <a:endParaRPr lang="en-US" sz="1400" b="1" dirty="0">
              <a:solidFill>
                <a:schemeClr val="dk1"/>
              </a:solidFill>
            </a:endParaRPr>
          </a:p>
          <a:p>
            <a:r>
              <a:rPr lang="en-US" sz="1400" b="0" i="0" dirty="0">
                <a:solidFill>
                  <a:schemeClr val="dk1"/>
                </a:solidFill>
                <a:effectLst/>
                <a:latin typeface="+mn-lt"/>
                <a:ea typeface="+mn-ea"/>
                <a:cs typeface="+mn-cs"/>
              </a:rPr>
              <a:t>Most orders</a:t>
            </a:r>
            <a:r>
              <a:rPr lang="en-US" sz="1400" b="0" i="0" baseline="0" dirty="0">
                <a:solidFill>
                  <a:schemeClr val="dk1"/>
                </a:solidFill>
                <a:effectLst/>
                <a:latin typeface="+mn-lt"/>
                <a:ea typeface="+mn-ea"/>
                <a:cs typeface="+mn-cs"/>
              </a:rPr>
              <a:t> are placed on the weekend</a:t>
            </a:r>
          </a:p>
        </p:txBody>
      </p:sp>
      <p:pic>
        <p:nvPicPr>
          <p:cNvPr id="5" name="Picture 4">
            <a:extLst>
              <a:ext uri="{FF2B5EF4-FFF2-40B4-BE49-F238E27FC236}">
                <a16:creationId xmlns:a16="http://schemas.microsoft.com/office/drawing/2014/main" id="{D75F6F1D-7386-4818-885E-FBB9F707C7E9}"/>
              </a:ext>
            </a:extLst>
          </p:cNvPr>
          <p:cNvPicPr>
            <a:picLocks noChangeAspect="1"/>
          </p:cNvPicPr>
          <p:nvPr/>
        </p:nvPicPr>
        <p:blipFill rotWithShape="1">
          <a:blip r:embed="rId3"/>
          <a:srcRect t="2032"/>
          <a:stretch/>
        </p:blipFill>
        <p:spPr>
          <a:xfrm>
            <a:off x="5810076" y="1793147"/>
            <a:ext cx="3729810" cy="2529694"/>
          </a:xfrm>
          <a:prstGeom prst="rect">
            <a:avLst/>
          </a:prstGeom>
        </p:spPr>
      </p:pic>
    </p:spTree>
    <p:extLst>
      <p:ext uri="{BB962C8B-B14F-4D97-AF65-F5344CB8AC3E}">
        <p14:creationId xmlns:p14="http://schemas.microsoft.com/office/powerpoint/2010/main" val="389867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BA54EA-830E-4E45-B85D-C3FE981D4A4C}"/>
              </a:ext>
            </a:extLst>
          </p:cNvPr>
          <p:cNvPicPr>
            <a:picLocks noChangeAspect="1"/>
          </p:cNvPicPr>
          <p:nvPr/>
        </p:nvPicPr>
        <p:blipFill>
          <a:blip r:embed="rId2"/>
          <a:stretch>
            <a:fillRect/>
          </a:stretch>
        </p:blipFill>
        <p:spPr>
          <a:xfrm>
            <a:off x="1237635" y="1549516"/>
            <a:ext cx="3535643" cy="1986483"/>
          </a:xfrm>
          <a:prstGeom prst="rect">
            <a:avLst/>
          </a:prstGeom>
        </p:spPr>
      </p:pic>
      <p:sp>
        <p:nvSpPr>
          <p:cNvPr id="11" name="TextBox 23">
            <a:extLst>
              <a:ext uri="{FF2B5EF4-FFF2-40B4-BE49-F238E27FC236}">
                <a16:creationId xmlns:a16="http://schemas.microsoft.com/office/drawing/2014/main" id="{CD0B8768-A2D2-439C-BBF4-AF29091B9DD1}"/>
              </a:ext>
            </a:extLst>
          </p:cNvPr>
          <p:cNvSpPr txBox="1"/>
          <p:nvPr/>
        </p:nvSpPr>
        <p:spPr>
          <a:xfrm>
            <a:off x="5331656" y="1894548"/>
            <a:ext cx="4302707" cy="1204221"/>
          </a:xfrm>
          <a:prstGeom prst="rect">
            <a:avLst/>
          </a:prstGeom>
          <a:no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i="0" dirty="0">
                <a:solidFill>
                  <a:schemeClr val="dk1"/>
                </a:solidFill>
                <a:effectLst/>
                <a:latin typeface="+mn-lt"/>
                <a:ea typeface="+mn-ea"/>
                <a:cs typeface="+mn-cs"/>
              </a:rPr>
              <a:t>Brand </a:t>
            </a:r>
            <a:r>
              <a:rPr lang="en-US" sz="1400" b="1" i="0" baseline="0" dirty="0">
                <a:solidFill>
                  <a:schemeClr val="dk1"/>
                </a:solidFill>
                <a:effectLst/>
                <a:latin typeface="+mn-lt"/>
                <a:ea typeface="+mn-ea"/>
                <a:cs typeface="+mn-cs"/>
              </a:rPr>
              <a:t>Loyalty</a:t>
            </a:r>
            <a:r>
              <a:rPr lang="en-US" sz="1400" b="0" i="0" dirty="0">
                <a:solidFill>
                  <a:schemeClr val="dk1"/>
                </a:solidFill>
                <a:effectLst/>
                <a:latin typeface="+mn-lt"/>
                <a:ea typeface="+mn-ea"/>
                <a:cs typeface="+mn-cs"/>
              </a:rPr>
              <a:t>: Most customers are regular customers</a:t>
            </a:r>
            <a:r>
              <a:rPr lang="en-US" sz="1400" b="0" i="0" baseline="0" dirty="0">
                <a:solidFill>
                  <a:schemeClr val="dk1"/>
                </a:solidFill>
                <a:effectLst/>
                <a:latin typeface="+mn-lt"/>
                <a:ea typeface="+mn-ea"/>
                <a:cs typeface="+mn-cs"/>
              </a:rPr>
              <a:t> - those who have placed 15-40 orders</a:t>
            </a:r>
            <a:r>
              <a:rPr lang="en-US" sz="1400" b="0" i="0" dirty="0">
                <a:solidFill>
                  <a:schemeClr val="dk1"/>
                </a:solidFill>
                <a:effectLst/>
                <a:latin typeface="+mn-lt"/>
                <a:ea typeface="+mn-ea"/>
                <a:cs typeface="+mn-cs"/>
              </a:rPr>
              <a:t> followed by loyal customers who</a:t>
            </a:r>
            <a:r>
              <a:rPr lang="en-US" sz="1400" b="0" i="0" baseline="0" dirty="0">
                <a:solidFill>
                  <a:schemeClr val="dk1"/>
                </a:solidFill>
                <a:effectLst/>
                <a:latin typeface="+mn-lt"/>
                <a:ea typeface="+mn-ea"/>
                <a:cs typeface="+mn-cs"/>
              </a:rPr>
              <a:t> have placed more than 40 orders. </a:t>
            </a:r>
          </a:p>
          <a:p>
            <a:endParaRPr lang="en-US" sz="1400" b="0" i="0" baseline="0" dirty="0">
              <a:solidFill>
                <a:schemeClr val="dk1"/>
              </a:solidFill>
              <a:effectLst/>
              <a:latin typeface="+mn-lt"/>
              <a:ea typeface="+mn-ea"/>
              <a:cs typeface="+mn-cs"/>
            </a:endParaRPr>
          </a:p>
          <a:p>
            <a:endParaRPr lang="en-US" sz="1400" b="1" i="0" baseline="0" dirty="0">
              <a:solidFill>
                <a:schemeClr val="dk1"/>
              </a:solidFill>
              <a:effectLst/>
              <a:latin typeface="+mn-lt"/>
              <a:ea typeface="+mn-ea"/>
              <a:cs typeface="+mn-cs"/>
            </a:endParaRPr>
          </a:p>
        </p:txBody>
      </p:sp>
      <p:pic>
        <p:nvPicPr>
          <p:cNvPr id="12" name="Picture 11">
            <a:extLst>
              <a:ext uri="{FF2B5EF4-FFF2-40B4-BE49-F238E27FC236}">
                <a16:creationId xmlns:a16="http://schemas.microsoft.com/office/drawing/2014/main" id="{C6A23865-3FCD-46E9-84EA-F3F9B94F1576}"/>
              </a:ext>
            </a:extLst>
          </p:cNvPr>
          <p:cNvPicPr>
            <a:picLocks noChangeAspect="1"/>
          </p:cNvPicPr>
          <p:nvPr/>
        </p:nvPicPr>
        <p:blipFill>
          <a:blip r:embed="rId3"/>
          <a:stretch>
            <a:fillRect/>
          </a:stretch>
        </p:blipFill>
        <p:spPr>
          <a:xfrm>
            <a:off x="1112911" y="3917248"/>
            <a:ext cx="3660367" cy="2388266"/>
          </a:xfrm>
          <a:prstGeom prst="rect">
            <a:avLst/>
          </a:prstGeom>
        </p:spPr>
      </p:pic>
      <p:sp>
        <p:nvSpPr>
          <p:cNvPr id="13" name="TextBox 26">
            <a:extLst>
              <a:ext uri="{FF2B5EF4-FFF2-40B4-BE49-F238E27FC236}">
                <a16:creationId xmlns:a16="http://schemas.microsoft.com/office/drawing/2014/main" id="{2AA3CD6D-8998-4BC9-92E4-64E8A3260F19}"/>
              </a:ext>
            </a:extLst>
          </p:cNvPr>
          <p:cNvSpPr txBox="1"/>
          <p:nvPr/>
        </p:nvSpPr>
        <p:spPr>
          <a:xfrm>
            <a:off x="5161620" y="4509183"/>
            <a:ext cx="4793779" cy="1388648"/>
          </a:xfrm>
          <a:prstGeom prst="rect">
            <a:avLst/>
          </a:prstGeom>
          <a:no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i="0" dirty="0">
              <a:solidFill>
                <a:schemeClr val="dk1"/>
              </a:solidFill>
              <a:effectLst/>
              <a:latin typeface="+mn-lt"/>
              <a:ea typeface="+mn-ea"/>
              <a:cs typeface="+mn-cs"/>
            </a:endParaRPr>
          </a:p>
          <a:p>
            <a:r>
              <a:rPr lang="en-US" sz="1400" b="1" i="0" dirty="0">
                <a:solidFill>
                  <a:schemeClr val="dk1"/>
                </a:solidFill>
                <a:effectLst/>
                <a:latin typeface="+mn-lt"/>
                <a:ea typeface="+mn-ea"/>
                <a:cs typeface="+mn-cs"/>
              </a:rPr>
              <a:t>Brand </a:t>
            </a:r>
            <a:r>
              <a:rPr lang="en-US" sz="1400" b="1" i="0" baseline="0" dirty="0">
                <a:solidFill>
                  <a:schemeClr val="dk1"/>
                </a:solidFill>
                <a:effectLst/>
                <a:latin typeface="+mn-lt"/>
                <a:ea typeface="+mn-ea"/>
                <a:cs typeface="+mn-cs"/>
              </a:rPr>
              <a:t>Loyalty and Regions</a:t>
            </a:r>
            <a:r>
              <a:rPr lang="en-US" sz="1400" b="0" i="0" dirty="0">
                <a:solidFill>
                  <a:schemeClr val="dk1"/>
                </a:solidFill>
                <a:effectLst/>
                <a:latin typeface="+mn-lt"/>
                <a:ea typeface="+mn-ea"/>
                <a:cs typeface="+mn-cs"/>
              </a:rPr>
              <a:t>: Instacart is performing well in the South Region</a:t>
            </a:r>
            <a:r>
              <a:rPr lang="en-US" sz="1400" b="0" i="0" baseline="0" dirty="0">
                <a:solidFill>
                  <a:schemeClr val="dk1"/>
                </a:solidFill>
                <a:effectLst/>
                <a:latin typeface="+mn-lt"/>
                <a:ea typeface="+mn-ea"/>
                <a:cs typeface="+mn-cs"/>
              </a:rPr>
              <a:t>. The West and Midwest are performing fairly well. However, the Northeast can use a boost in sales.  </a:t>
            </a:r>
          </a:p>
          <a:p>
            <a:endParaRPr lang="en-US" sz="1400" b="1" i="0" baseline="0" dirty="0">
              <a:solidFill>
                <a:schemeClr val="dk1"/>
              </a:solidFill>
              <a:effectLst/>
              <a:latin typeface="+mn-lt"/>
              <a:ea typeface="+mn-ea"/>
              <a:cs typeface="+mn-cs"/>
            </a:endParaRPr>
          </a:p>
        </p:txBody>
      </p:sp>
      <p:sp>
        <p:nvSpPr>
          <p:cNvPr id="14" name="Title 1">
            <a:extLst>
              <a:ext uri="{FF2B5EF4-FFF2-40B4-BE49-F238E27FC236}">
                <a16:creationId xmlns:a16="http://schemas.microsoft.com/office/drawing/2014/main" id="{EACFF459-68FD-4151-BEEB-F76D3B937EE9}"/>
              </a:ext>
            </a:extLst>
          </p:cNvPr>
          <p:cNvSpPr>
            <a:spLocks noGrp="1"/>
          </p:cNvSpPr>
          <p:nvPr>
            <p:ph type="title"/>
          </p:nvPr>
        </p:nvSpPr>
        <p:spPr>
          <a:xfrm>
            <a:off x="294823" y="231954"/>
            <a:ext cx="10694453" cy="936313"/>
          </a:xfrm>
        </p:spPr>
        <p:txBody>
          <a:bodyPr>
            <a:noAutofit/>
          </a:bodyPr>
          <a:lstStyle/>
          <a:p>
            <a:r>
              <a:rPr lang="en-US" sz="2400" dirty="0"/>
              <a:t>Are there differences in ordering habits based on a customer’s region and status?</a:t>
            </a:r>
          </a:p>
        </p:txBody>
      </p:sp>
    </p:spTree>
    <p:extLst>
      <p:ext uri="{BB962C8B-B14F-4D97-AF65-F5344CB8AC3E}">
        <p14:creationId xmlns:p14="http://schemas.microsoft.com/office/powerpoint/2010/main" val="282152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B590-5C5F-4E0C-A6E7-4C5CFBF8BB38}"/>
              </a:ext>
            </a:extLst>
          </p:cNvPr>
          <p:cNvSpPr>
            <a:spLocks noGrp="1"/>
          </p:cNvSpPr>
          <p:nvPr>
            <p:ph type="title"/>
          </p:nvPr>
        </p:nvSpPr>
        <p:spPr>
          <a:xfrm>
            <a:off x="439751" y="307037"/>
            <a:ext cx="9692640" cy="951312"/>
          </a:xfrm>
        </p:spPr>
        <p:txBody>
          <a:bodyPr>
            <a:normAutofit/>
          </a:bodyPr>
          <a:lstStyle/>
          <a:p>
            <a:r>
              <a:rPr lang="en-US" sz="3600" dirty="0"/>
              <a:t>Recommendations</a:t>
            </a:r>
          </a:p>
        </p:txBody>
      </p:sp>
      <p:sp>
        <p:nvSpPr>
          <p:cNvPr id="3" name="Content Placeholder 2">
            <a:extLst>
              <a:ext uri="{FF2B5EF4-FFF2-40B4-BE49-F238E27FC236}">
                <a16:creationId xmlns:a16="http://schemas.microsoft.com/office/drawing/2014/main" id="{4940C7FD-5E10-45C3-B280-66F4828D3A6A}"/>
              </a:ext>
            </a:extLst>
          </p:cNvPr>
          <p:cNvSpPr>
            <a:spLocks noGrp="1"/>
          </p:cNvSpPr>
          <p:nvPr>
            <p:ph idx="1"/>
          </p:nvPr>
        </p:nvSpPr>
        <p:spPr>
          <a:xfrm>
            <a:off x="295628" y="1677798"/>
            <a:ext cx="9836763" cy="4351337"/>
          </a:xfrm>
        </p:spPr>
        <p:txBody>
          <a:bodyPr>
            <a:normAutofit/>
          </a:bodyPr>
          <a:lstStyle/>
          <a:p>
            <a:r>
              <a:rPr lang="en-US" dirty="0"/>
              <a:t>Schedule ads on from Monday-Wednesday to attract more customers.</a:t>
            </a:r>
          </a:p>
          <a:p>
            <a:r>
              <a:rPr lang="en-US" dirty="0"/>
              <a:t>Special ads should also be pushed early in the morning as this is when customers do most of their shopping. </a:t>
            </a:r>
          </a:p>
          <a:p>
            <a:r>
              <a:rPr lang="en-US" dirty="0"/>
              <a:t>For loyal customers, the Instacart team should consider rewarding these customers. Perhaps offer free delivery or discount on their next orders. </a:t>
            </a:r>
          </a:p>
          <a:p>
            <a:r>
              <a:rPr lang="en-US" dirty="0"/>
              <a:t>For regular customers, consider activating a loyalty program where customers can subscribe to loyalty programs and get special offers each month. </a:t>
            </a:r>
          </a:p>
          <a:p>
            <a:r>
              <a:rPr lang="en-US" dirty="0"/>
              <a:t>Consider digital ads in the Northeast Region to promote Instacart in this region. </a:t>
            </a:r>
          </a:p>
          <a:p>
            <a:r>
              <a:rPr lang="en-US" dirty="0"/>
              <a:t>Because most customers are parents (75%), I would recommend launching digital ads on sites were parents visit. </a:t>
            </a:r>
            <a:br>
              <a:rPr lang="en-US" dirty="0"/>
            </a:br>
            <a:endParaRPr lang="en-US" dirty="0"/>
          </a:p>
        </p:txBody>
      </p:sp>
    </p:spTree>
    <p:extLst>
      <p:ext uri="{BB962C8B-B14F-4D97-AF65-F5344CB8AC3E}">
        <p14:creationId xmlns:p14="http://schemas.microsoft.com/office/powerpoint/2010/main" val="909885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37"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532A08F-DBC7-4707-934B-0A701D6566B8}"/>
              </a:ext>
            </a:extLst>
          </p:cNvPr>
          <p:cNvSpPr>
            <a:spLocks noGrp="1"/>
          </p:cNvSpPr>
          <p:nvPr>
            <p:ph type="title"/>
          </p:nvPr>
        </p:nvSpPr>
        <p:spPr>
          <a:xfrm>
            <a:off x="1016004" y="539553"/>
            <a:ext cx="6196916" cy="5768658"/>
          </a:xfrm>
        </p:spPr>
        <p:txBody>
          <a:bodyPr vert="horz" lIns="91440" tIns="45720" rIns="91440" bIns="45720" rtlCol="0" anchor="ctr">
            <a:normAutofit/>
          </a:bodyPr>
          <a:lstStyle/>
          <a:p>
            <a:r>
              <a:rPr lang="en-US" sz="6000" dirty="0">
                <a:solidFill>
                  <a:srgbClr val="FFFFFF"/>
                </a:solidFill>
              </a:rPr>
              <a:t>U.S. Regional Sales Analysis</a:t>
            </a:r>
          </a:p>
        </p:txBody>
      </p:sp>
    </p:spTree>
    <p:extLst>
      <p:ext uri="{BB962C8B-B14F-4D97-AF65-F5344CB8AC3E}">
        <p14:creationId xmlns:p14="http://schemas.microsoft.com/office/powerpoint/2010/main" val="2422675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51AB-E53B-40D0-9CB0-BF2F3694B63E}"/>
              </a:ext>
            </a:extLst>
          </p:cNvPr>
          <p:cNvSpPr>
            <a:spLocks noGrp="1"/>
          </p:cNvSpPr>
          <p:nvPr>
            <p:ph type="title"/>
          </p:nvPr>
        </p:nvSpPr>
        <p:spPr>
          <a:xfrm>
            <a:off x="431177" y="184738"/>
            <a:ext cx="10497312" cy="1026454"/>
          </a:xfrm>
        </p:spPr>
        <p:txBody>
          <a:bodyPr>
            <a:normAutofit/>
          </a:bodyPr>
          <a:lstStyle/>
          <a:p>
            <a:r>
              <a:rPr lang="en-US" sz="4000" dirty="0"/>
              <a:t>U.S. Regional Sales Analysis </a:t>
            </a:r>
          </a:p>
        </p:txBody>
      </p:sp>
      <p:sp>
        <p:nvSpPr>
          <p:cNvPr id="3" name="Content Placeholder 2">
            <a:extLst>
              <a:ext uri="{FF2B5EF4-FFF2-40B4-BE49-F238E27FC236}">
                <a16:creationId xmlns:a16="http://schemas.microsoft.com/office/drawing/2014/main" id="{A75A6762-C4C1-4634-A19E-670EBAB4D085}"/>
              </a:ext>
            </a:extLst>
          </p:cNvPr>
          <p:cNvSpPr>
            <a:spLocks noGrp="1"/>
          </p:cNvSpPr>
          <p:nvPr>
            <p:ph idx="1"/>
          </p:nvPr>
        </p:nvSpPr>
        <p:spPr>
          <a:xfrm>
            <a:off x="431177" y="1469965"/>
            <a:ext cx="9325387" cy="3573710"/>
          </a:xfrm>
        </p:spPr>
        <p:txBody>
          <a:bodyPr>
            <a:normAutofit lnSpcReduction="10000"/>
          </a:bodyPr>
          <a:lstStyle/>
          <a:p>
            <a:r>
              <a:rPr lang="en-US" b="1" dirty="0"/>
              <a:t>Project Overview</a:t>
            </a:r>
          </a:p>
          <a:p>
            <a:pPr lvl="1"/>
            <a:r>
              <a:rPr lang="en-US" dirty="0"/>
              <a:t>In this case study we will be exploring the sales performance for a fictitious retail company in the United States. The company sells items such as Computers, Collectibles, Furniture and much more. </a:t>
            </a:r>
          </a:p>
          <a:p>
            <a:r>
              <a:rPr lang="en-US" b="1" dirty="0"/>
              <a:t>Key questions and objectives </a:t>
            </a:r>
          </a:p>
          <a:p>
            <a:pPr lvl="1"/>
            <a:r>
              <a:rPr lang="en-US" dirty="0"/>
              <a:t>Is there a relationship between the size of population and sales?</a:t>
            </a:r>
          </a:p>
          <a:p>
            <a:pPr lvl="1"/>
            <a:r>
              <a:rPr lang="en-US" dirty="0"/>
              <a:t>What is the most successful sales channel by region?</a:t>
            </a:r>
          </a:p>
          <a:p>
            <a:pPr lvl="1"/>
            <a:r>
              <a:rPr lang="en-US" dirty="0"/>
              <a:t>What region performed better? </a:t>
            </a:r>
          </a:p>
          <a:p>
            <a:pPr lvl="1"/>
            <a:r>
              <a:rPr lang="en-US" dirty="0"/>
              <a:t>Recommendations</a:t>
            </a:r>
          </a:p>
          <a:p>
            <a:r>
              <a:rPr lang="en-US" b="1" dirty="0"/>
              <a:t>Data Set</a:t>
            </a:r>
          </a:p>
          <a:p>
            <a:pPr lvl="1"/>
            <a:r>
              <a:rPr lang="en-US" sz="1800" dirty="0">
                <a:solidFill>
                  <a:srgbClr val="223C50"/>
                </a:solidFill>
                <a:effectLst/>
                <a:latin typeface="Arial" panose="020B0604020202020204" pitchFamily="34" charset="0"/>
                <a:ea typeface="Times New Roman" panose="02020603050405020304" pitchFamily="18" charset="0"/>
              </a:rPr>
              <a:t>Data retrieved from </a:t>
            </a:r>
            <a:r>
              <a:rPr lang="en-US" sz="1800" dirty="0" err="1">
                <a:solidFill>
                  <a:srgbClr val="223C50"/>
                </a:solidFill>
                <a:effectLst/>
                <a:latin typeface="Arial" panose="020B0604020202020204" pitchFamily="34" charset="0"/>
                <a:ea typeface="Times New Roman" panose="02020603050405020304" pitchFamily="18" charset="0"/>
              </a:rPr>
              <a:t>Data.World</a:t>
            </a:r>
            <a:r>
              <a:rPr lang="en-US" sz="1800" dirty="0">
                <a:solidFill>
                  <a:srgbClr val="223C50"/>
                </a:solidFill>
                <a:effectLst/>
                <a:latin typeface="Arial" panose="020B0604020202020204" pitchFamily="34" charset="0"/>
                <a:ea typeface="Times New Roman" panose="02020603050405020304" pitchFamily="18" charset="0"/>
              </a:rPr>
              <a:t> (</a:t>
            </a:r>
            <a:r>
              <a:rPr lang="en-US" sz="1800" u="sng" dirty="0">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2"/>
              </a:rPr>
              <a:t>https://data.world/dataman-udit/us-regional-sales-data</a:t>
            </a:r>
            <a:r>
              <a:rPr lang="en-US" sz="1800" dirty="0">
                <a:solidFill>
                  <a:srgbClr val="223C50"/>
                </a:solidFill>
                <a:effectLst/>
                <a:latin typeface="Arial" panose="020B0604020202020204" pitchFamily="34" charset="0"/>
                <a:ea typeface="Times New Roman" panose="02020603050405020304" pitchFamily="18" charset="0"/>
              </a:rPr>
              <a:t>) – Sales Transactions by US regions. </a:t>
            </a:r>
            <a:endParaRPr lang="en-US" dirty="0"/>
          </a:p>
        </p:txBody>
      </p:sp>
      <p:sp>
        <p:nvSpPr>
          <p:cNvPr id="10" name="TextBox 9">
            <a:extLst>
              <a:ext uri="{FF2B5EF4-FFF2-40B4-BE49-F238E27FC236}">
                <a16:creationId xmlns:a16="http://schemas.microsoft.com/office/drawing/2014/main" id="{EDB7D7BB-7285-4AF1-BD39-DADAB25339CC}"/>
              </a:ext>
            </a:extLst>
          </p:cNvPr>
          <p:cNvSpPr txBox="1"/>
          <p:nvPr/>
        </p:nvSpPr>
        <p:spPr>
          <a:xfrm>
            <a:off x="4395699" y="5043675"/>
            <a:ext cx="135271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Schoolbook" panose="02040604050505020304"/>
                <a:ea typeface="+mn-ea"/>
                <a:cs typeface="+mn-cs"/>
              </a:rPr>
              <a:t>Tools</a:t>
            </a:r>
          </a:p>
        </p:txBody>
      </p:sp>
      <p:sp>
        <p:nvSpPr>
          <p:cNvPr id="11" name="TextBox 10">
            <a:extLst>
              <a:ext uri="{FF2B5EF4-FFF2-40B4-BE49-F238E27FC236}">
                <a16:creationId xmlns:a16="http://schemas.microsoft.com/office/drawing/2014/main" id="{8E98D850-7EFB-4FA0-B041-E89EF26BAA5C}"/>
              </a:ext>
            </a:extLst>
          </p:cNvPr>
          <p:cNvSpPr txBox="1"/>
          <p:nvPr/>
        </p:nvSpPr>
        <p:spPr>
          <a:xfrm>
            <a:off x="7221342" y="5016778"/>
            <a:ext cx="164424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Schoolbook" panose="02040604050505020304"/>
                <a:ea typeface="+mn-ea"/>
                <a:cs typeface="+mn-cs"/>
              </a:rPr>
              <a:t>Skills</a:t>
            </a:r>
          </a:p>
        </p:txBody>
      </p:sp>
      <p:cxnSp>
        <p:nvCxnSpPr>
          <p:cNvPr id="13" name="Straight Connector 12">
            <a:extLst>
              <a:ext uri="{FF2B5EF4-FFF2-40B4-BE49-F238E27FC236}">
                <a16:creationId xmlns:a16="http://schemas.microsoft.com/office/drawing/2014/main" id="{1F8C4316-582F-426B-BEA6-E2876C0EE18F}"/>
              </a:ext>
            </a:extLst>
          </p:cNvPr>
          <p:cNvCxnSpPr/>
          <p:nvPr/>
        </p:nvCxnSpPr>
        <p:spPr>
          <a:xfrm>
            <a:off x="553673" y="4949505"/>
            <a:ext cx="9202891"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D0BE89AD-7471-472F-9192-0CD234066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060" y="5412990"/>
            <a:ext cx="894731" cy="503605"/>
          </a:xfrm>
          <a:prstGeom prst="rect">
            <a:avLst/>
          </a:prstGeom>
        </p:spPr>
      </p:pic>
      <p:pic>
        <p:nvPicPr>
          <p:cNvPr id="14" name="Picture 13" descr="Icon&#10;&#10;Description automatically generated">
            <a:extLst>
              <a:ext uri="{FF2B5EF4-FFF2-40B4-BE49-F238E27FC236}">
                <a16:creationId xmlns:a16="http://schemas.microsoft.com/office/drawing/2014/main" id="{987FD996-6CA1-47CF-B45D-FA5201765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108" y="5444438"/>
            <a:ext cx="617674" cy="386664"/>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8D850DAA-7AA6-4F95-BF8F-6864DE961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929" y="5954678"/>
            <a:ext cx="841853" cy="473121"/>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ABDEF3F0-76DC-4F2C-BB68-EC79DBA03C41}"/>
              </a:ext>
            </a:extLst>
          </p:cNvPr>
          <p:cNvPicPr>
            <a:picLocks noChangeAspect="1"/>
          </p:cNvPicPr>
          <p:nvPr/>
        </p:nvPicPr>
        <p:blipFill rotWithShape="1">
          <a:blip r:embed="rId6">
            <a:extLst>
              <a:ext uri="{28A0092B-C50C-407E-A947-70E740481C1C}">
                <a14:useLocalDpi xmlns:a14="http://schemas.microsoft.com/office/drawing/2010/main" val="0"/>
              </a:ext>
            </a:extLst>
          </a:blip>
          <a:srcRect r="46514"/>
          <a:stretch/>
        </p:blipFill>
        <p:spPr>
          <a:xfrm>
            <a:off x="5110000" y="5920033"/>
            <a:ext cx="1174502" cy="560084"/>
          </a:xfrm>
          <a:prstGeom prst="rect">
            <a:avLst/>
          </a:prstGeom>
        </p:spPr>
      </p:pic>
      <p:sp>
        <p:nvSpPr>
          <p:cNvPr id="17" name="TextBox 16">
            <a:extLst>
              <a:ext uri="{FF2B5EF4-FFF2-40B4-BE49-F238E27FC236}">
                <a16:creationId xmlns:a16="http://schemas.microsoft.com/office/drawing/2014/main" id="{EF459594-D5F2-4639-A9F7-14B3208D58EC}"/>
              </a:ext>
            </a:extLst>
          </p:cNvPr>
          <p:cNvSpPr txBox="1"/>
          <p:nvPr/>
        </p:nvSpPr>
        <p:spPr>
          <a:xfrm>
            <a:off x="6786692" y="5377488"/>
            <a:ext cx="3231158" cy="1384995"/>
          </a:xfrm>
          <a:prstGeom prst="rect">
            <a:avLst/>
          </a:prstGeom>
          <a:noFill/>
        </p:spPr>
        <p:txBody>
          <a:bodyPr wrap="square">
            <a:spAutoFit/>
          </a:bodyPr>
          <a:lstStyle/>
          <a:p>
            <a:pPr marL="171450" indent="-171450">
              <a:buClr>
                <a:schemeClr val="tx1">
                  <a:lumMod val="50000"/>
                  <a:lumOff val="50000"/>
                </a:schemeClr>
              </a:buClr>
              <a:buFont typeface="Wingdings" panose="05000000000000000000" pitchFamily="2" charset="2"/>
              <a:buChar char=""/>
            </a:pPr>
            <a:r>
              <a:rPr lang="en-US" sz="1200" dirty="0"/>
              <a:t>Data wrangling</a:t>
            </a:r>
          </a:p>
          <a:p>
            <a:pPr marL="171450" indent="-171450">
              <a:buClr>
                <a:schemeClr val="tx1">
                  <a:lumMod val="50000"/>
                  <a:lumOff val="50000"/>
                </a:schemeClr>
              </a:buClr>
              <a:buFont typeface="Wingdings" panose="05000000000000000000" pitchFamily="2" charset="2"/>
              <a:buChar char=""/>
            </a:pPr>
            <a:r>
              <a:rPr lang="en-US" sz="1200" dirty="0"/>
              <a:t>Data merging</a:t>
            </a:r>
          </a:p>
          <a:p>
            <a:pPr marL="171450" indent="-171450">
              <a:buClr>
                <a:schemeClr val="tx1">
                  <a:lumMod val="50000"/>
                  <a:lumOff val="50000"/>
                </a:schemeClr>
              </a:buClr>
              <a:buFont typeface="Wingdings" panose="05000000000000000000" pitchFamily="2" charset="2"/>
              <a:buChar char=""/>
            </a:pPr>
            <a:r>
              <a:rPr lang="en-US" sz="1200" dirty="0"/>
              <a:t>Deriving variables</a:t>
            </a:r>
          </a:p>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Century Schoolbook" panose="02040604050505020304"/>
                <a:ea typeface="+mn-ea"/>
                <a:cs typeface="+mn-cs"/>
              </a:rPr>
              <a:t>Statistical hypothesis testing</a:t>
            </a:r>
          </a:p>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Wingdings" panose="05000000000000000000" pitchFamily="2" charset="2"/>
              <a:buChar char=""/>
              <a:tabLst/>
              <a:defRPr/>
            </a:pPr>
            <a:r>
              <a:rPr lang="en-US" sz="1200" dirty="0">
                <a:solidFill>
                  <a:prstClr val="black"/>
                </a:solidFill>
                <a:latin typeface="Century Schoolbook" panose="02040604050505020304"/>
              </a:rPr>
              <a:t> Regression analysis</a:t>
            </a:r>
          </a:p>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Century Schoolbook" panose="02040604050505020304"/>
                <a:ea typeface="+mn-ea"/>
                <a:cs typeface="+mn-cs"/>
              </a:rPr>
              <a:t> Time-series analysis</a:t>
            </a:r>
          </a:p>
          <a:p>
            <a:pPr marL="171450" marR="0" lvl="0" indent="-171450" algn="l" defTabSz="457200" rtl="0" eaLnBrk="1" fontAlgn="auto" latinLnBrk="0" hangingPunct="1">
              <a:lnSpc>
                <a:spcPct val="100000"/>
              </a:lnSpc>
              <a:spcBef>
                <a:spcPts val="0"/>
              </a:spcBef>
              <a:spcAft>
                <a:spcPts val="0"/>
              </a:spcAft>
              <a:buClr>
                <a:prstClr val="black">
                  <a:lumMod val="50000"/>
                  <a:lumOff val="50000"/>
                </a:prstClr>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Century Schoolbook" panose="02040604050505020304"/>
                <a:ea typeface="+mn-ea"/>
                <a:cs typeface="+mn-cs"/>
              </a:rPr>
              <a:t>Storytelling in Tableau</a:t>
            </a:r>
          </a:p>
        </p:txBody>
      </p:sp>
      <p:sp>
        <p:nvSpPr>
          <p:cNvPr id="18" name="TextBox 17">
            <a:extLst>
              <a:ext uri="{FF2B5EF4-FFF2-40B4-BE49-F238E27FC236}">
                <a16:creationId xmlns:a16="http://schemas.microsoft.com/office/drawing/2014/main" id="{9158C0EA-1D31-45CD-8763-EA9E562B05C7}"/>
              </a:ext>
            </a:extLst>
          </p:cNvPr>
          <p:cNvSpPr txBox="1"/>
          <p:nvPr/>
        </p:nvSpPr>
        <p:spPr>
          <a:xfrm>
            <a:off x="129679" y="5500146"/>
            <a:ext cx="3802128" cy="1231106"/>
          </a:xfrm>
          <a:prstGeom prst="rect">
            <a:avLst/>
          </a:prstGeom>
          <a:noFill/>
        </p:spPr>
        <p:txBody>
          <a:bodyPr wrap="square">
            <a:spAutoFit/>
          </a:bodyPr>
          <a:lstStyle/>
          <a:p>
            <a:pPr marL="171450" indent="-171450">
              <a:buClr>
                <a:schemeClr val="accent1"/>
              </a:buClr>
              <a:buFont typeface="Arial" panose="020B0604020202020204" pitchFamily="34" charset="0"/>
              <a:buChar char="•"/>
            </a:pPr>
            <a:r>
              <a:rPr lang="en-US" sz="1000" u="sng" dirty="0"/>
              <a:t>Python Codes GitHub Repository</a:t>
            </a:r>
          </a:p>
          <a:p>
            <a:pPr>
              <a:buClr>
                <a:schemeClr val="accent1"/>
              </a:buClr>
            </a:pPr>
            <a:r>
              <a:rPr lang="en-US" sz="1000" dirty="0">
                <a:hlinkClick r:id="rId7"/>
              </a:rPr>
              <a:t>https://github.com/SEG-Page/Python-Code</a:t>
            </a:r>
            <a:endParaRPr lang="en-US" sz="1000" dirty="0"/>
          </a:p>
          <a:p>
            <a:pPr>
              <a:buClr>
                <a:schemeClr val="accent1"/>
              </a:buClr>
            </a:pPr>
            <a:r>
              <a:rPr lang="en-US" sz="1000" dirty="0"/>
              <a:t> </a:t>
            </a:r>
          </a:p>
          <a:p>
            <a:pPr marL="171450" indent="-171450">
              <a:buClr>
                <a:schemeClr val="accent1"/>
              </a:buClr>
              <a:buFont typeface="Arial" panose="020B0604020202020204" pitchFamily="34" charset="0"/>
              <a:buChar char="•"/>
            </a:pPr>
            <a:r>
              <a:rPr lang="en-US" sz="1000" u="sng" dirty="0"/>
              <a:t>Visual Presentation: Tableau</a:t>
            </a:r>
          </a:p>
          <a:p>
            <a:pPr>
              <a:buClr>
                <a:schemeClr val="accent1"/>
              </a:buClr>
            </a:pPr>
            <a:r>
              <a:rPr lang="en-US" sz="800" u="sng" dirty="0">
                <a:hlinkClick r:id="rId8"/>
              </a:rPr>
              <a:t>https://public.tableau.com/views/Achievement6FinalProject/USRegionalSalesAnalyis?:language=en-US&amp;publish=yes&amp;:display_count=n&amp;:origin=viz_share_link</a:t>
            </a:r>
            <a:r>
              <a:rPr lang="en-US" sz="800" u="sng" dirty="0"/>
              <a:t> </a:t>
            </a:r>
          </a:p>
          <a:p>
            <a:pPr>
              <a:buClr>
                <a:schemeClr val="accent1"/>
              </a:buClr>
            </a:pPr>
            <a:endParaRPr lang="en-US" sz="1000" dirty="0"/>
          </a:p>
        </p:txBody>
      </p:sp>
      <p:sp>
        <p:nvSpPr>
          <p:cNvPr id="19" name="TextBox 18">
            <a:extLst>
              <a:ext uri="{FF2B5EF4-FFF2-40B4-BE49-F238E27FC236}">
                <a16:creationId xmlns:a16="http://schemas.microsoft.com/office/drawing/2014/main" id="{01593517-B702-42CF-8A5D-4C837F3B60BB}"/>
              </a:ext>
            </a:extLst>
          </p:cNvPr>
          <p:cNvSpPr txBox="1"/>
          <p:nvPr/>
        </p:nvSpPr>
        <p:spPr>
          <a:xfrm>
            <a:off x="673557" y="5160042"/>
            <a:ext cx="1352712" cy="307777"/>
          </a:xfrm>
          <a:prstGeom prst="rect">
            <a:avLst/>
          </a:prstGeom>
          <a:noFill/>
        </p:spPr>
        <p:txBody>
          <a:bodyPr wrap="square" rtlCol="0">
            <a:spAutoFit/>
          </a:bodyPr>
          <a:lstStyle/>
          <a:p>
            <a:pPr algn="ctr"/>
            <a:r>
              <a:rPr lang="en-US" sz="1400" b="1" dirty="0"/>
              <a:t>Links</a:t>
            </a:r>
          </a:p>
        </p:txBody>
      </p:sp>
    </p:spTree>
    <p:extLst>
      <p:ext uri="{BB962C8B-B14F-4D97-AF65-F5344CB8AC3E}">
        <p14:creationId xmlns:p14="http://schemas.microsoft.com/office/powerpoint/2010/main" val="332086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02D6-E1E5-4885-B334-E1D8D800E504}"/>
              </a:ext>
            </a:extLst>
          </p:cNvPr>
          <p:cNvSpPr>
            <a:spLocks noGrp="1"/>
          </p:cNvSpPr>
          <p:nvPr>
            <p:ph type="title"/>
          </p:nvPr>
        </p:nvSpPr>
        <p:spPr>
          <a:xfrm>
            <a:off x="148277" y="176076"/>
            <a:ext cx="9692640" cy="1325562"/>
          </a:xfrm>
        </p:spPr>
        <p:txBody>
          <a:bodyPr/>
          <a:lstStyle/>
          <a:p>
            <a:r>
              <a:rPr lang="en-US" dirty="0"/>
              <a:t>Exploratory </a:t>
            </a:r>
            <a:br>
              <a:rPr lang="en-US" dirty="0"/>
            </a:br>
            <a:r>
              <a:rPr lang="en-US" dirty="0"/>
              <a:t>Analysis</a:t>
            </a:r>
          </a:p>
        </p:txBody>
      </p:sp>
      <p:sp>
        <p:nvSpPr>
          <p:cNvPr id="3" name="Content Placeholder 2">
            <a:extLst>
              <a:ext uri="{FF2B5EF4-FFF2-40B4-BE49-F238E27FC236}">
                <a16:creationId xmlns:a16="http://schemas.microsoft.com/office/drawing/2014/main" id="{0DF6F33D-B17B-40AF-9AA0-D9F2F61F1C07}"/>
              </a:ext>
            </a:extLst>
          </p:cNvPr>
          <p:cNvSpPr>
            <a:spLocks noGrp="1"/>
          </p:cNvSpPr>
          <p:nvPr>
            <p:ph idx="1"/>
          </p:nvPr>
        </p:nvSpPr>
        <p:spPr>
          <a:xfrm>
            <a:off x="148277" y="1604994"/>
            <a:ext cx="3966523" cy="4767814"/>
          </a:xfrm>
        </p:spPr>
        <p:txBody>
          <a:bodyPr>
            <a:normAutofit/>
          </a:bodyPr>
          <a:lstStyle/>
          <a:p>
            <a:r>
              <a:rPr lang="en-US" sz="1400" dirty="0"/>
              <a:t>In my hypothesis, I stated that the higher the population, the higher the revenue the state would bring. However, based on the regression analysis, we can see that there is no relationship between population and sales. </a:t>
            </a:r>
          </a:p>
          <a:p>
            <a:r>
              <a:rPr lang="en-US" sz="1400" dirty="0"/>
              <a:t>To confirm that there was no correlation, I used spatial analysis to determine the total sales by state. </a:t>
            </a:r>
          </a:p>
          <a:p>
            <a:r>
              <a:rPr lang="en-US" sz="1400" dirty="0"/>
              <a:t>While California, Texas and New York are the most highly populated states, we can see on the map that only California had the highest revenue. Texas and New York brought modest revenue but almost the same range as other states. </a:t>
            </a:r>
          </a:p>
        </p:txBody>
      </p:sp>
      <p:pic>
        <p:nvPicPr>
          <p:cNvPr id="5" name="Picture 4">
            <a:extLst>
              <a:ext uri="{FF2B5EF4-FFF2-40B4-BE49-F238E27FC236}">
                <a16:creationId xmlns:a16="http://schemas.microsoft.com/office/drawing/2014/main" id="{D7589F92-67BA-4CAA-9A25-0CA5DDE3BD9B}"/>
              </a:ext>
            </a:extLst>
          </p:cNvPr>
          <p:cNvPicPr>
            <a:picLocks noChangeAspect="1"/>
          </p:cNvPicPr>
          <p:nvPr/>
        </p:nvPicPr>
        <p:blipFill>
          <a:blip r:embed="rId2"/>
          <a:stretch>
            <a:fillRect/>
          </a:stretch>
        </p:blipFill>
        <p:spPr>
          <a:xfrm>
            <a:off x="5209844" y="314819"/>
            <a:ext cx="5734716" cy="258563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7757C21-9E62-404E-AFE5-20D6A66488AD}"/>
              </a:ext>
            </a:extLst>
          </p:cNvPr>
          <p:cNvPicPr>
            <a:picLocks noChangeAspect="1"/>
          </p:cNvPicPr>
          <p:nvPr/>
        </p:nvPicPr>
        <p:blipFill>
          <a:blip r:embed="rId3"/>
          <a:stretch>
            <a:fillRect/>
          </a:stretch>
        </p:blipFill>
        <p:spPr>
          <a:xfrm>
            <a:off x="4363132" y="3098362"/>
            <a:ext cx="7428139" cy="3444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8957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F88D-1092-459B-B7DD-7398A34EC4D3}"/>
              </a:ext>
            </a:extLst>
          </p:cNvPr>
          <p:cNvSpPr>
            <a:spLocks noGrp="1"/>
          </p:cNvSpPr>
          <p:nvPr>
            <p:ph type="title"/>
          </p:nvPr>
        </p:nvSpPr>
        <p:spPr>
          <a:xfrm>
            <a:off x="164592" y="266802"/>
            <a:ext cx="9692640" cy="1013459"/>
          </a:xfrm>
        </p:spPr>
        <p:txBody>
          <a:bodyPr/>
          <a:lstStyle/>
          <a:p>
            <a:r>
              <a:rPr lang="en-US" dirty="0"/>
              <a:t>Regional Sales</a:t>
            </a:r>
          </a:p>
        </p:txBody>
      </p:sp>
      <p:sp>
        <p:nvSpPr>
          <p:cNvPr id="3" name="Content Placeholder 2">
            <a:extLst>
              <a:ext uri="{FF2B5EF4-FFF2-40B4-BE49-F238E27FC236}">
                <a16:creationId xmlns:a16="http://schemas.microsoft.com/office/drawing/2014/main" id="{06EB515D-0A63-4C40-9F56-E8DA25C28ADB}"/>
              </a:ext>
            </a:extLst>
          </p:cNvPr>
          <p:cNvSpPr>
            <a:spLocks noGrp="1"/>
          </p:cNvSpPr>
          <p:nvPr>
            <p:ph idx="1"/>
          </p:nvPr>
        </p:nvSpPr>
        <p:spPr>
          <a:xfrm>
            <a:off x="89948" y="1504872"/>
            <a:ext cx="6925783" cy="2088859"/>
          </a:xfrm>
        </p:spPr>
        <p:txBody>
          <a:bodyPr/>
          <a:lstStyle/>
          <a:p>
            <a:r>
              <a:rPr lang="en-US" dirty="0"/>
              <a:t>While we couldn't find a correlation between population and revenue, I wanted to take a closer look at the performance of sales by region. </a:t>
            </a:r>
          </a:p>
          <a:p>
            <a:r>
              <a:rPr lang="en-US" dirty="0"/>
              <a:t>The West and South regions bring in the highest revenues. You can see that the Northeast is not performing well. </a:t>
            </a:r>
          </a:p>
        </p:txBody>
      </p:sp>
      <p:pic>
        <p:nvPicPr>
          <p:cNvPr id="5" name="Picture 4">
            <a:extLst>
              <a:ext uri="{FF2B5EF4-FFF2-40B4-BE49-F238E27FC236}">
                <a16:creationId xmlns:a16="http://schemas.microsoft.com/office/drawing/2014/main" id="{04840D1C-D7B4-4247-8F99-A0FF3EE4F938}"/>
              </a:ext>
            </a:extLst>
          </p:cNvPr>
          <p:cNvPicPr>
            <a:picLocks noChangeAspect="1"/>
          </p:cNvPicPr>
          <p:nvPr/>
        </p:nvPicPr>
        <p:blipFill>
          <a:blip r:embed="rId2"/>
          <a:stretch>
            <a:fillRect/>
          </a:stretch>
        </p:blipFill>
        <p:spPr>
          <a:xfrm>
            <a:off x="567904" y="3818342"/>
            <a:ext cx="5126709" cy="2755718"/>
          </a:xfrm>
          <a:prstGeom prst="rect">
            <a:avLst/>
          </a:prstGeom>
        </p:spPr>
      </p:pic>
      <p:pic>
        <p:nvPicPr>
          <p:cNvPr id="7" name="Picture 6">
            <a:extLst>
              <a:ext uri="{FF2B5EF4-FFF2-40B4-BE49-F238E27FC236}">
                <a16:creationId xmlns:a16="http://schemas.microsoft.com/office/drawing/2014/main" id="{3EAEB61E-F8D3-4CF5-BA69-0FE9FAFEA139}"/>
              </a:ext>
            </a:extLst>
          </p:cNvPr>
          <p:cNvPicPr>
            <a:picLocks noChangeAspect="1"/>
          </p:cNvPicPr>
          <p:nvPr/>
        </p:nvPicPr>
        <p:blipFill rotWithShape="1">
          <a:blip r:embed="rId3"/>
          <a:srcRect t="1361"/>
          <a:stretch/>
        </p:blipFill>
        <p:spPr>
          <a:xfrm>
            <a:off x="7181875" y="266802"/>
            <a:ext cx="4521786" cy="646611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772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293D-E3A2-4ADB-82D6-64A0AF255146}"/>
              </a:ext>
            </a:extLst>
          </p:cNvPr>
          <p:cNvSpPr>
            <a:spLocks noGrp="1"/>
          </p:cNvSpPr>
          <p:nvPr>
            <p:ph type="title"/>
          </p:nvPr>
        </p:nvSpPr>
        <p:spPr>
          <a:xfrm>
            <a:off x="76884" y="67180"/>
            <a:ext cx="9692640" cy="1325562"/>
          </a:xfrm>
        </p:spPr>
        <p:txBody>
          <a:bodyPr/>
          <a:lstStyle/>
          <a:p>
            <a:r>
              <a:rPr lang="en-US" dirty="0"/>
              <a:t>Distribution Channels</a:t>
            </a:r>
          </a:p>
        </p:txBody>
      </p:sp>
      <p:sp>
        <p:nvSpPr>
          <p:cNvPr id="3" name="Content Placeholder 2">
            <a:extLst>
              <a:ext uri="{FF2B5EF4-FFF2-40B4-BE49-F238E27FC236}">
                <a16:creationId xmlns:a16="http://schemas.microsoft.com/office/drawing/2014/main" id="{0DBCBEA6-B173-4978-BAB0-DFD880AC3055}"/>
              </a:ext>
            </a:extLst>
          </p:cNvPr>
          <p:cNvSpPr>
            <a:spLocks noGrp="1"/>
          </p:cNvSpPr>
          <p:nvPr>
            <p:ph idx="1"/>
          </p:nvPr>
        </p:nvSpPr>
        <p:spPr>
          <a:xfrm>
            <a:off x="7613779" y="1856791"/>
            <a:ext cx="3120530" cy="4351337"/>
          </a:xfrm>
        </p:spPr>
        <p:txBody>
          <a:bodyPr/>
          <a:lstStyle/>
          <a:p>
            <a:r>
              <a:rPr lang="en-US" sz="1800" dirty="0">
                <a:solidFill>
                  <a:srgbClr val="666666"/>
                </a:solidFill>
                <a:effectLst/>
                <a:latin typeface="Tableau Semibold"/>
              </a:rPr>
              <a:t>To further analyze the regional sales, we need to look at what sales channel contributed to the company's success. </a:t>
            </a:r>
          </a:p>
          <a:p>
            <a:r>
              <a:rPr lang="en-US" sz="1800" dirty="0">
                <a:solidFill>
                  <a:srgbClr val="666666"/>
                </a:solidFill>
                <a:effectLst/>
                <a:latin typeface="Tableau Semibold"/>
              </a:rPr>
              <a:t>In-Store shopping is still popular in most regions, but online shopping is beginning to ramp up. </a:t>
            </a:r>
          </a:p>
          <a:p>
            <a:r>
              <a:rPr lang="en-US" sz="1800" dirty="0">
                <a:solidFill>
                  <a:srgbClr val="666666"/>
                </a:solidFill>
                <a:effectLst/>
                <a:latin typeface="Tableau Semibold"/>
              </a:rPr>
              <a:t>We need to look at bumping in-store sales and online sales in the Midwest and Northeast.</a:t>
            </a:r>
            <a:endParaRPr lang="en-US" dirty="0"/>
          </a:p>
        </p:txBody>
      </p:sp>
      <p:pic>
        <p:nvPicPr>
          <p:cNvPr id="5" name="Picture 4">
            <a:extLst>
              <a:ext uri="{FF2B5EF4-FFF2-40B4-BE49-F238E27FC236}">
                <a16:creationId xmlns:a16="http://schemas.microsoft.com/office/drawing/2014/main" id="{2F84B1C4-2053-4DE6-9508-5BC52C189C82}"/>
              </a:ext>
            </a:extLst>
          </p:cNvPr>
          <p:cNvPicPr>
            <a:picLocks noChangeAspect="1"/>
          </p:cNvPicPr>
          <p:nvPr/>
        </p:nvPicPr>
        <p:blipFill>
          <a:blip r:embed="rId2"/>
          <a:stretch>
            <a:fillRect/>
          </a:stretch>
        </p:blipFill>
        <p:spPr>
          <a:xfrm>
            <a:off x="208187" y="1535870"/>
            <a:ext cx="4331383" cy="2454878"/>
          </a:xfrm>
          <a:prstGeom prst="rect">
            <a:avLst/>
          </a:prstGeom>
        </p:spPr>
      </p:pic>
      <p:pic>
        <p:nvPicPr>
          <p:cNvPr id="7" name="Picture 6">
            <a:extLst>
              <a:ext uri="{FF2B5EF4-FFF2-40B4-BE49-F238E27FC236}">
                <a16:creationId xmlns:a16="http://schemas.microsoft.com/office/drawing/2014/main" id="{CBDEAE28-0EBF-486E-90D4-BB1EC83F9251}"/>
              </a:ext>
            </a:extLst>
          </p:cNvPr>
          <p:cNvPicPr>
            <a:picLocks noChangeAspect="1"/>
          </p:cNvPicPr>
          <p:nvPr/>
        </p:nvPicPr>
        <p:blipFill>
          <a:blip r:embed="rId3"/>
          <a:stretch>
            <a:fillRect/>
          </a:stretch>
        </p:blipFill>
        <p:spPr>
          <a:xfrm>
            <a:off x="690271" y="3990748"/>
            <a:ext cx="6611566" cy="2662763"/>
          </a:xfrm>
          <a:prstGeom prst="rect">
            <a:avLst/>
          </a:prstGeom>
        </p:spPr>
      </p:pic>
    </p:spTree>
    <p:extLst>
      <p:ext uri="{BB962C8B-B14F-4D97-AF65-F5344CB8AC3E}">
        <p14:creationId xmlns:p14="http://schemas.microsoft.com/office/powerpoint/2010/main" val="426649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A623-636D-4062-B1B8-6956480CF14C}"/>
              </a:ext>
            </a:extLst>
          </p:cNvPr>
          <p:cNvSpPr>
            <a:spLocks noGrp="1"/>
          </p:cNvSpPr>
          <p:nvPr>
            <p:ph type="title"/>
          </p:nvPr>
        </p:nvSpPr>
        <p:spPr>
          <a:xfrm>
            <a:off x="-68382" y="-162200"/>
            <a:ext cx="9692640" cy="1325562"/>
          </a:xfrm>
        </p:spPr>
        <p:txBody>
          <a:bodyPr/>
          <a:lstStyle/>
          <a:p>
            <a:r>
              <a:rPr lang="en-US" dirty="0"/>
              <a:t>Historical Sales by Products</a:t>
            </a:r>
          </a:p>
        </p:txBody>
      </p:sp>
      <p:sp>
        <p:nvSpPr>
          <p:cNvPr id="3" name="Content Placeholder 2">
            <a:extLst>
              <a:ext uri="{FF2B5EF4-FFF2-40B4-BE49-F238E27FC236}">
                <a16:creationId xmlns:a16="http://schemas.microsoft.com/office/drawing/2014/main" id="{1712ECEB-7C8C-4C2A-B5D2-6B9E24432880}"/>
              </a:ext>
            </a:extLst>
          </p:cNvPr>
          <p:cNvSpPr>
            <a:spLocks noGrp="1"/>
          </p:cNvSpPr>
          <p:nvPr>
            <p:ph idx="1"/>
          </p:nvPr>
        </p:nvSpPr>
        <p:spPr>
          <a:xfrm>
            <a:off x="314756" y="1430767"/>
            <a:ext cx="10326749" cy="979714"/>
          </a:xfrm>
        </p:spPr>
        <p:txBody>
          <a:bodyPr>
            <a:normAutofit/>
          </a:bodyPr>
          <a:lstStyle/>
          <a:p>
            <a:r>
              <a:rPr lang="en-US" sz="1800" dirty="0">
                <a:solidFill>
                  <a:srgbClr val="666666"/>
                </a:solidFill>
                <a:effectLst/>
                <a:latin typeface="Tableau Semibold"/>
              </a:rPr>
              <a:t>With regards to sales over time, I wanted to look at the historical sales by product. Accessories, rugs, and platters were the highest selling products. But looking ahead, based on the forecast, cocktail glasses may generate more revenue. </a:t>
            </a:r>
            <a:endParaRPr lang="en-US" dirty="0"/>
          </a:p>
        </p:txBody>
      </p:sp>
      <p:pic>
        <p:nvPicPr>
          <p:cNvPr id="5" name="Picture 4">
            <a:extLst>
              <a:ext uri="{FF2B5EF4-FFF2-40B4-BE49-F238E27FC236}">
                <a16:creationId xmlns:a16="http://schemas.microsoft.com/office/drawing/2014/main" id="{D81EFB5B-CB6E-40EB-A293-790F40CBCFF5}"/>
              </a:ext>
            </a:extLst>
          </p:cNvPr>
          <p:cNvPicPr>
            <a:picLocks noChangeAspect="1"/>
          </p:cNvPicPr>
          <p:nvPr/>
        </p:nvPicPr>
        <p:blipFill>
          <a:blip r:embed="rId2"/>
          <a:stretch>
            <a:fillRect/>
          </a:stretch>
        </p:blipFill>
        <p:spPr>
          <a:xfrm>
            <a:off x="780813" y="2357463"/>
            <a:ext cx="10302161" cy="4425892"/>
          </a:xfrm>
          <a:prstGeom prst="rect">
            <a:avLst/>
          </a:prstGeom>
        </p:spPr>
      </p:pic>
    </p:spTree>
    <p:extLst>
      <p:ext uri="{BB962C8B-B14F-4D97-AF65-F5344CB8AC3E}">
        <p14:creationId xmlns:p14="http://schemas.microsoft.com/office/powerpoint/2010/main" val="71380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2A08F-DBC7-4707-934B-0A701D6566B8}"/>
              </a:ext>
            </a:extLst>
          </p:cNvPr>
          <p:cNvSpPr>
            <a:spLocks noGrp="1"/>
          </p:cNvSpPr>
          <p:nvPr>
            <p:ph type="title"/>
          </p:nvPr>
        </p:nvSpPr>
        <p:spPr>
          <a:xfrm>
            <a:off x="1016004" y="539553"/>
            <a:ext cx="6196916" cy="5768658"/>
          </a:xfrm>
        </p:spPr>
        <p:txBody>
          <a:bodyPr vert="horz" lIns="91440" tIns="45720" rIns="91440" bIns="45720" rtlCol="0" anchor="ctr">
            <a:normAutofit/>
          </a:bodyPr>
          <a:lstStyle/>
          <a:p>
            <a:r>
              <a:rPr lang="en-US" sz="6000" dirty="0">
                <a:solidFill>
                  <a:srgbClr val="FFFFFF"/>
                </a:solidFill>
              </a:rPr>
              <a:t>GameCo. </a:t>
            </a:r>
          </a:p>
        </p:txBody>
      </p:sp>
    </p:spTree>
    <p:extLst>
      <p:ext uri="{BB962C8B-B14F-4D97-AF65-F5344CB8AC3E}">
        <p14:creationId xmlns:p14="http://schemas.microsoft.com/office/powerpoint/2010/main" val="527797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5437-3E1D-4FEF-B555-B09958B808A4}"/>
              </a:ext>
            </a:extLst>
          </p:cNvPr>
          <p:cNvSpPr>
            <a:spLocks noGrp="1"/>
          </p:cNvSpPr>
          <p:nvPr>
            <p:ph type="title"/>
          </p:nvPr>
        </p:nvSpPr>
        <p:spPr>
          <a:xfrm>
            <a:off x="168914" y="100668"/>
            <a:ext cx="9077413" cy="902758"/>
          </a:xfrm>
        </p:spPr>
        <p:txBody>
          <a:bodyPr>
            <a:normAutofit/>
          </a:bodyPr>
          <a:lstStyle/>
          <a:p>
            <a:r>
              <a:rPr lang="en-US" sz="4000" dirty="0"/>
              <a:t>Recommendations and Insights</a:t>
            </a:r>
          </a:p>
        </p:txBody>
      </p:sp>
      <p:graphicFrame>
        <p:nvGraphicFramePr>
          <p:cNvPr id="4" name="Diagram 3">
            <a:extLst>
              <a:ext uri="{FF2B5EF4-FFF2-40B4-BE49-F238E27FC236}">
                <a16:creationId xmlns:a16="http://schemas.microsoft.com/office/drawing/2014/main" id="{72CB0722-DF08-4972-A1C5-745F041B3162}"/>
              </a:ext>
            </a:extLst>
          </p:cNvPr>
          <p:cNvGraphicFramePr/>
          <p:nvPr>
            <p:extLst>
              <p:ext uri="{D42A27DB-BD31-4B8C-83A1-F6EECF244321}">
                <p14:modId xmlns:p14="http://schemas.microsoft.com/office/powerpoint/2010/main" val="620118618"/>
              </p:ext>
            </p:extLst>
          </p:nvPr>
        </p:nvGraphicFramePr>
        <p:xfrm>
          <a:off x="747757" y="1150497"/>
          <a:ext cx="8815693" cy="5376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5018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E4DB563-52F4-4D41-BA83-5444F3B1EC93}"/>
              </a:ext>
            </a:extLst>
          </p:cNvPr>
          <p:cNvSpPr>
            <a:spLocks noGrp="1"/>
          </p:cNvSpPr>
          <p:nvPr>
            <p:ph type="title"/>
          </p:nvPr>
        </p:nvSpPr>
        <p:spPr>
          <a:xfrm>
            <a:off x="1016004" y="539553"/>
            <a:ext cx="6196916" cy="5768658"/>
          </a:xfrm>
        </p:spPr>
        <p:txBody>
          <a:bodyPr vert="horz" lIns="91440" tIns="45720" rIns="91440" bIns="45720" rtlCol="0" anchor="ctr">
            <a:normAutofit/>
          </a:bodyPr>
          <a:lstStyle/>
          <a:p>
            <a:r>
              <a:rPr lang="en-US" sz="6000">
                <a:solidFill>
                  <a:srgbClr val="FFFFFF"/>
                </a:solidFill>
              </a:rPr>
              <a:t>Thank You</a:t>
            </a:r>
          </a:p>
        </p:txBody>
      </p:sp>
    </p:spTree>
    <p:extLst>
      <p:ext uri="{BB962C8B-B14F-4D97-AF65-F5344CB8AC3E}">
        <p14:creationId xmlns:p14="http://schemas.microsoft.com/office/powerpoint/2010/main" val="1442080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51AB-E53B-40D0-9CB0-BF2F3694B63E}"/>
              </a:ext>
            </a:extLst>
          </p:cNvPr>
          <p:cNvSpPr>
            <a:spLocks noGrp="1"/>
          </p:cNvSpPr>
          <p:nvPr>
            <p:ph type="title"/>
          </p:nvPr>
        </p:nvSpPr>
        <p:spPr>
          <a:xfrm>
            <a:off x="431177" y="184738"/>
            <a:ext cx="10497312" cy="1026454"/>
          </a:xfrm>
        </p:spPr>
        <p:txBody>
          <a:bodyPr>
            <a:normAutofit/>
          </a:bodyPr>
          <a:lstStyle/>
          <a:p>
            <a:r>
              <a:rPr lang="en-US" sz="4000" dirty="0"/>
              <a:t>GameCo. | Video Game Sales Analysis </a:t>
            </a:r>
          </a:p>
        </p:txBody>
      </p:sp>
      <p:sp>
        <p:nvSpPr>
          <p:cNvPr id="3" name="Content Placeholder 2">
            <a:extLst>
              <a:ext uri="{FF2B5EF4-FFF2-40B4-BE49-F238E27FC236}">
                <a16:creationId xmlns:a16="http://schemas.microsoft.com/office/drawing/2014/main" id="{A75A6762-C4C1-4634-A19E-670EBAB4D085}"/>
              </a:ext>
            </a:extLst>
          </p:cNvPr>
          <p:cNvSpPr>
            <a:spLocks noGrp="1"/>
          </p:cNvSpPr>
          <p:nvPr>
            <p:ph idx="1"/>
          </p:nvPr>
        </p:nvSpPr>
        <p:spPr>
          <a:xfrm>
            <a:off x="431177" y="1469965"/>
            <a:ext cx="9325387" cy="3573710"/>
          </a:xfrm>
        </p:spPr>
        <p:txBody>
          <a:bodyPr>
            <a:normAutofit/>
          </a:bodyPr>
          <a:lstStyle/>
          <a:p>
            <a:r>
              <a:rPr lang="en-US" b="1" dirty="0"/>
              <a:t>Project Overview</a:t>
            </a:r>
          </a:p>
          <a:p>
            <a:pPr lvl="1"/>
            <a:r>
              <a:rPr lang="en-US" dirty="0"/>
              <a:t>GameCo. is a new video game company that is interested in using data to influence the development of new games and how these game will perform in each market.</a:t>
            </a:r>
          </a:p>
          <a:p>
            <a:r>
              <a:rPr lang="en-US" b="1" dirty="0"/>
              <a:t>Key questions and objectives </a:t>
            </a:r>
          </a:p>
          <a:p>
            <a:pPr lvl="1"/>
            <a:r>
              <a:rPr lang="en-US" dirty="0"/>
              <a:t>How have their sales figures varied between geographical regions over time?</a:t>
            </a:r>
          </a:p>
          <a:p>
            <a:pPr lvl="1"/>
            <a:r>
              <a:rPr lang="en-US" dirty="0"/>
              <a:t>Have any games decreased or increased in popularity over time?</a:t>
            </a:r>
          </a:p>
          <a:p>
            <a:pPr lvl="1"/>
            <a:r>
              <a:rPr lang="en-US" dirty="0"/>
              <a:t>Are certain types of games more popular than others?</a:t>
            </a:r>
          </a:p>
          <a:p>
            <a:r>
              <a:rPr lang="en-US" b="1" dirty="0"/>
              <a:t>Data Set</a:t>
            </a:r>
          </a:p>
          <a:p>
            <a:pPr lvl="1"/>
            <a:r>
              <a:rPr lang="en-US" sz="1800" b="0" i="0" dirty="0">
                <a:solidFill>
                  <a:srgbClr val="0000FF"/>
                </a:solidFill>
                <a:effectLst/>
                <a:latin typeface="Roboto-Regular"/>
              </a:rPr>
              <a:t>VGChartz​</a:t>
            </a:r>
            <a:r>
              <a:rPr lang="en-US" sz="1800" b="0" i="0" dirty="0">
                <a:solidFill>
                  <a:srgbClr val="000000"/>
                </a:solidFill>
                <a:effectLst/>
                <a:latin typeface="Roboto-Regular"/>
              </a:rPr>
              <a:t>.</a:t>
            </a:r>
            <a:r>
              <a:rPr lang="en-US" dirty="0"/>
              <a:t> : Data covers historical sales of video games spanning different platforms, genres, and publishing studios. </a:t>
            </a:r>
          </a:p>
        </p:txBody>
      </p:sp>
      <p:sp>
        <p:nvSpPr>
          <p:cNvPr id="5" name="TextBox 4">
            <a:extLst>
              <a:ext uri="{FF2B5EF4-FFF2-40B4-BE49-F238E27FC236}">
                <a16:creationId xmlns:a16="http://schemas.microsoft.com/office/drawing/2014/main" id="{1AC6379E-247C-4896-A1C8-0AFC8B706C0B}"/>
              </a:ext>
            </a:extLst>
          </p:cNvPr>
          <p:cNvSpPr txBox="1"/>
          <p:nvPr/>
        </p:nvSpPr>
        <p:spPr>
          <a:xfrm>
            <a:off x="3973753" y="5479036"/>
            <a:ext cx="3022133" cy="1169551"/>
          </a:xfrm>
          <a:prstGeom prst="rect">
            <a:avLst/>
          </a:prstGeom>
          <a:noFill/>
        </p:spPr>
        <p:txBody>
          <a:bodyPr wrap="square">
            <a:spAutoFit/>
          </a:bodyPr>
          <a:lstStyle/>
          <a:p>
            <a:pPr marL="285750" indent="-285750">
              <a:buClr>
                <a:schemeClr val="tx1">
                  <a:lumMod val="50000"/>
                  <a:lumOff val="50000"/>
                </a:schemeClr>
              </a:buClr>
              <a:buFont typeface="Wingdings" panose="05000000000000000000" pitchFamily="2" charset="2"/>
              <a:buChar char=""/>
            </a:pPr>
            <a:r>
              <a:rPr lang="en-US" sz="1400" dirty="0"/>
              <a:t>Grouping data</a:t>
            </a:r>
          </a:p>
          <a:p>
            <a:pPr marL="285750" indent="-285750">
              <a:buClr>
                <a:schemeClr val="tx1">
                  <a:lumMod val="50000"/>
                  <a:lumOff val="50000"/>
                </a:schemeClr>
              </a:buClr>
              <a:buFont typeface="Wingdings" panose="05000000000000000000" pitchFamily="2" charset="2"/>
              <a:buChar char=""/>
            </a:pPr>
            <a:r>
              <a:rPr lang="en-US" sz="1400" dirty="0"/>
              <a:t>Summarizing data</a:t>
            </a:r>
          </a:p>
          <a:p>
            <a:pPr marL="285750" indent="-285750">
              <a:buClr>
                <a:schemeClr val="tx1">
                  <a:lumMod val="50000"/>
                  <a:lumOff val="50000"/>
                </a:schemeClr>
              </a:buClr>
              <a:buFont typeface="Wingdings" panose="05000000000000000000" pitchFamily="2" charset="2"/>
              <a:buChar char=""/>
            </a:pPr>
            <a:r>
              <a:rPr lang="en-US" sz="1400" dirty="0"/>
              <a:t>Descriptive analysis</a:t>
            </a:r>
          </a:p>
          <a:p>
            <a:pPr marL="285750" indent="-285750">
              <a:buClr>
                <a:schemeClr val="tx1">
                  <a:lumMod val="50000"/>
                  <a:lumOff val="50000"/>
                </a:schemeClr>
              </a:buClr>
              <a:buFont typeface="Wingdings" panose="05000000000000000000" pitchFamily="2" charset="2"/>
              <a:buChar char=""/>
            </a:pPr>
            <a:r>
              <a:rPr lang="en-US" sz="1400" dirty="0"/>
              <a:t>Visualizing results in Excel</a:t>
            </a:r>
          </a:p>
          <a:p>
            <a:pPr marL="285750" indent="-285750">
              <a:buClr>
                <a:schemeClr val="tx1">
                  <a:lumMod val="50000"/>
                  <a:lumOff val="50000"/>
                </a:schemeClr>
              </a:buClr>
              <a:buFont typeface="Wingdings" panose="05000000000000000000" pitchFamily="2" charset="2"/>
              <a:buChar char=""/>
            </a:pPr>
            <a:r>
              <a:rPr lang="en-US" sz="1400" dirty="0"/>
              <a:t>Presenting results</a:t>
            </a:r>
          </a:p>
        </p:txBody>
      </p:sp>
      <p:pic>
        <p:nvPicPr>
          <p:cNvPr id="7" name="Picture 6" descr="A picture containing text, sign&#10;&#10;Description automatically generated">
            <a:extLst>
              <a:ext uri="{FF2B5EF4-FFF2-40B4-BE49-F238E27FC236}">
                <a16:creationId xmlns:a16="http://schemas.microsoft.com/office/drawing/2014/main" id="{17DB52F5-3942-4994-BF1D-0FCDBF6319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31" b="90385" l="9231" r="93462">
                        <a14:foregroundMark x1="23077" y1="38077" x2="25385" y2="42308"/>
                        <a14:foregroundMark x1="27692" y1="50385" x2="27692" y2="50385"/>
                        <a14:foregroundMark x1="27692" y1="44615" x2="27692" y2="44615"/>
                        <a14:foregroundMark x1="28462" y1="50000" x2="28462" y2="50000"/>
                        <a14:foregroundMark x1="26538" y1="55000" x2="26538" y2="55000"/>
                        <a14:foregroundMark x1="30385" y1="53077" x2="30385" y2="53077"/>
                        <a14:foregroundMark x1="81154" y1="30769" x2="81154" y2="30769"/>
                        <a14:foregroundMark x1="80769" y1="41154" x2="80769" y2="41154"/>
                        <a14:foregroundMark x1="80769" y1="50000" x2="80769" y2="50000"/>
                        <a14:foregroundMark x1="81154" y1="61923" x2="81154" y2="61923"/>
                        <a14:foregroundMark x1="81923" y1="73846" x2="81923" y2="73846"/>
                        <a14:foregroundMark x1="93846" y1="72308" x2="93846" y2="72308"/>
                        <a14:foregroundMark x1="34615" y1="41154" x2="34615" y2="41154"/>
                        <a14:foregroundMark x1="52692" y1="9615" x2="52692" y2="9615"/>
                        <a14:foregroundMark x1="52692" y1="90769" x2="52692" y2="90769"/>
                        <a14:foregroundMark x1="9231" y1="70769" x2="9231" y2="70769"/>
                        <a14:foregroundMark x1="12692" y1="72692" x2="12692" y2="72692"/>
                        <a14:foregroundMark x1="24231" y1="60385" x2="24231" y2="60385"/>
                      </a14:backgroundRemoval>
                    </a14:imgEffect>
                  </a14:imgLayer>
                </a14:imgProps>
              </a:ext>
              <a:ext uri="{28A0092B-C50C-407E-A947-70E740481C1C}">
                <a14:useLocalDpi xmlns:a14="http://schemas.microsoft.com/office/drawing/2010/main" val="0"/>
              </a:ext>
            </a:extLst>
          </a:blip>
          <a:stretch>
            <a:fillRect/>
          </a:stretch>
        </p:blipFill>
        <p:spPr>
          <a:xfrm>
            <a:off x="1877044" y="5567114"/>
            <a:ext cx="604686" cy="604686"/>
          </a:xfrm>
          <a:prstGeom prst="rect">
            <a:avLst/>
          </a:prstGeom>
        </p:spPr>
      </p:pic>
      <p:pic>
        <p:nvPicPr>
          <p:cNvPr id="9" name="Picture 8" descr="Icon&#10;&#10;Description automatically generated">
            <a:extLst>
              <a:ext uri="{FF2B5EF4-FFF2-40B4-BE49-F238E27FC236}">
                <a16:creationId xmlns:a16="http://schemas.microsoft.com/office/drawing/2014/main" id="{2ACE2762-5040-4E1A-9AB7-C62B7E95D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559" y="5567114"/>
            <a:ext cx="965952" cy="604686"/>
          </a:xfrm>
          <a:prstGeom prst="rect">
            <a:avLst/>
          </a:prstGeom>
        </p:spPr>
      </p:pic>
      <p:sp>
        <p:nvSpPr>
          <p:cNvPr id="10" name="TextBox 9">
            <a:extLst>
              <a:ext uri="{FF2B5EF4-FFF2-40B4-BE49-F238E27FC236}">
                <a16:creationId xmlns:a16="http://schemas.microsoft.com/office/drawing/2014/main" id="{EDB7D7BB-7285-4AF1-BD39-DADAB25339CC}"/>
              </a:ext>
            </a:extLst>
          </p:cNvPr>
          <p:cNvSpPr txBox="1"/>
          <p:nvPr/>
        </p:nvSpPr>
        <p:spPr>
          <a:xfrm>
            <a:off x="1912696" y="5121775"/>
            <a:ext cx="1352712" cy="369332"/>
          </a:xfrm>
          <a:prstGeom prst="rect">
            <a:avLst/>
          </a:prstGeom>
          <a:noFill/>
        </p:spPr>
        <p:txBody>
          <a:bodyPr wrap="square" rtlCol="0">
            <a:spAutoFit/>
          </a:bodyPr>
          <a:lstStyle/>
          <a:p>
            <a:pPr algn="ctr"/>
            <a:r>
              <a:rPr lang="en-US" b="1" dirty="0"/>
              <a:t>Tools</a:t>
            </a:r>
          </a:p>
        </p:txBody>
      </p:sp>
      <p:sp>
        <p:nvSpPr>
          <p:cNvPr id="11" name="TextBox 10">
            <a:extLst>
              <a:ext uri="{FF2B5EF4-FFF2-40B4-BE49-F238E27FC236}">
                <a16:creationId xmlns:a16="http://schemas.microsoft.com/office/drawing/2014/main" id="{8E98D850-7EFB-4FA0-B041-E89EF26BAA5C}"/>
              </a:ext>
            </a:extLst>
          </p:cNvPr>
          <p:cNvSpPr txBox="1"/>
          <p:nvPr/>
        </p:nvSpPr>
        <p:spPr>
          <a:xfrm>
            <a:off x="3840578" y="5121775"/>
            <a:ext cx="1644242" cy="369332"/>
          </a:xfrm>
          <a:prstGeom prst="rect">
            <a:avLst/>
          </a:prstGeom>
          <a:noFill/>
        </p:spPr>
        <p:txBody>
          <a:bodyPr wrap="square" rtlCol="0">
            <a:spAutoFit/>
          </a:bodyPr>
          <a:lstStyle/>
          <a:p>
            <a:pPr algn="ctr"/>
            <a:r>
              <a:rPr lang="en-US" b="1" dirty="0"/>
              <a:t>Skills</a:t>
            </a:r>
          </a:p>
        </p:txBody>
      </p:sp>
      <p:cxnSp>
        <p:nvCxnSpPr>
          <p:cNvPr id="13" name="Straight Connector 12">
            <a:extLst>
              <a:ext uri="{FF2B5EF4-FFF2-40B4-BE49-F238E27FC236}">
                <a16:creationId xmlns:a16="http://schemas.microsoft.com/office/drawing/2014/main" id="{1F8C4316-582F-426B-BEA6-E2876C0EE18F}"/>
              </a:ext>
            </a:extLst>
          </p:cNvPr>
          <p:cNvCxnSpPr/>
          <p:nvPr/>
        </p:nvCxnSpPr>
        <p:spPr>
          <a:xfrm>
            <a:off x="553673" y="4949505"/>
            <a:ext cx="920289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0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0855" y="401572"/>
            <a:ext cx="10524186" cy="701323"/>
          </a:xfrm>
        </p:spPr>
        <p:txBody>
          <a:bodyPr>
            <a:normAutofit/>
          </a:bodyPr>
          <a:lstStyle/>
          <a:p>
            <a:r>
              <a:rPr lang="en-US" sz="3600" dirty="0"/>
              <a:t>Regional Sales by Units – 80% drop in global sales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96294379"/>
              </p:ext>
            </p:extLst>
          </p:nvPr>
        </p:nvGraphicFramePr>
        <p:xfrm>
          <a:off x="4454593" y="1260786"/>
          <a:ext cx="6856470" cy="403447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half" idx="2"/>
          </p:nvPr>
        </p:nvSpPr>
        <p:spPr>
          <a:xfrm>
            <a:off x="390945" y="1618154"/>
            <a:ext cx="3825550" cy="4091475"/>
          </a:xfrm>
        </p:spPr>
        <p:txBody>
          <a:bodyPr anchor="t">
            <a:noAutofit/>
          </a:bodyPr>
          <a:lstStyle/>
          <a:p>
            <a:pPr marL="285750" indent="-285750" algn="l">
              <a:buFont typeface="Arial" panose="020B0604020202020204" pitchFamily="34" charset="0"/>
              <a:buChar char="•"/>
            </a:pPr>
            <a:r>
              <a:rPr lang="en-US" dirty="0"/>
              <a:t>Interestingly, the sales after 2009 began to decline in all regions </a:t>
            </a:r>
          </a:p>
          <a:p>
            <a:pPr marL="742950" lvl="1" indent="-285750">
              <a:buFont typeface="Arial" panose="020B0604020202020204" pitchFamily="34" charset="0"/>
              <a:buChar char="•"/>
            </a:pPr>
            <a:r>
              <a:rPr lang="en-US" dirty="0"/>
              <a:t>You can see how even the most dominating region, North America, had less unit sold in 2016 than Europe.</a:t>
            </a:r>
          </a:p>
          <a:p>
            <a:pPr marL="742950" lvl="1" indent="-285750">
              <a:buFont typeface="Arial" panose="020B0604020202020204" pitchFamily="34" charset="0"/>
              <a:buChar char="•"/>
            </a:pPr>
            <a:r>
              <a:rPr lang="en-US" dirty="0"/>
              <a:t>Inferences: </a:t>
            </a:r>
          </a:p>
          <a:p>
            <a:pPr marL="1200150" lvl="2" indent="-285750">
              <a:buFont typeface="Arial" panose="020B0604020202020204" pitchFamily="34" charset="0"/>
              <a:buChar char="•"/>
            </a:pPr>
            <a:r>
              <a:rPr lang="en-US" dirty="0"/>
              <a:t>Global financial crisis after 2008.</a:t>
            </a:r>
          </a:p>
          <a:p>
            <a:pPr marL="1200150" lvl="2" indent="-285750">
              <a:buFont typeface="Arial" panose="020B0604020202020204" pitchFamily="34" charset="0"/>
              <a:buChar char="•"/>
            </a:pPr>
            <a:r>
              <a:rPr lang="en-US" dirty="0"/>
              <a:t>Boost in online games</a:t>
            </a:r>
          </a:p>
          <a:p>
            <a:pPr marL="285750" indent="-285750" algn="l">
              <a:buFont typeface="Arial" panose="020B0604020202020204" pitchFamily="34" charset="0"/>
              <a:buChar char="•"/>
            </a:pPr>
            <a:r>
              <a:rPr lang="en-US" dirty="0"/>
              <a:t>Europe Sales underperformed compared to Japan and the North American, but their unit sales began to surpass Japan’s Sales after 1996.</a:t>
            </a:r>
          </a:p>
        </p:txBody>
      </p:sp>
      <p:sp>
        <p:nvSpPr>
          <p:cNvPr id="8" name="TextBox 7">
            <a:extLst>
              <a:ext uri="{FF2B5EF4-FFF2-40B4-BE49-F238E27FC236}">
                <a16:creationId xmlns:a16="http://schemas.microsoft.com/office/drawing/2014/main" id="{9FB490C7-0E6C-423A-BE7D-25C2A20AC469}"/>
              </a:ext>
            </a:extLst>
          </p:cNvPr>
          <p:cNvSpPr txBox="1"/>
          <p:nvPr/>
        </p:nvSpPr>
        <p:spPr>
          <a:xfrm>
            <a:off x="4771866" y="5151571"/>
            <a:ext cx="6102990" cy="646331"/>
          </a:xfrm>
          <a:prstGeom prst="rect">
            <a:avLst/>
          </a:prstGeom>
          <a:noFill/>
        </p:spPr>
        <p:txBody>
          <a:bodyPr wrap="square">
            <a:spAutoFit/>
          </a:bodyPr>
          <a:lstStyle/>
          <a:p>
            <a:r>
              <a:rPr lang="en-US" dirty="0"/>
              <a:t>The graph shows how sales across all of the regions have not remained the same over time. </a:t>
            </a:r>
          </a:p>
        </p:txBody>
      </p:sp>
    </p:spTree>
    <p:extLst>
      <p:ext uri="{BB962C8B-B14F-4D97-AF65-F5344CB8AC3E}">
        <p14:creationId xmlns:p14="http://schemas.microsoft.com/office/powerpoint/2010/main" val="2104356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0773" y="439523"/>
            <a:ext cx="10018713" cy="676469"/>
          </a:xfrm>
        </p:spPr>
        <p:txBody>
          <a:bodyPr>
            <a:normAutofit fontScale="90000"/>
          </a:bodyPr>
          <a:lstStyle/>
          <a:p>
            <a:r>
              <a:rPr lang="en-US" dirty="0"/>
              <a:t>2016 Top Global Sales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18144524"/>
              </p:ext>
            </p:extLst>
          </p:nvPr>
        </p:nvGraphicFramePr>
        <p:xfrm>
          <a:off x="519664" y="1412845"/>
          <a:ext cx="10018712"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15032" y="4706491"/>
            <a:ext cx="92279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2016, the top four global sales by genre are:</a:t>
            </a:r>
          </a:p>
          <a:p>
            <a:pPr marL="800100" lvl="1" indent="-342900">
              <a:buFont typeface="+mj-lt"/>
              <a:buAutoNum type="arabicPeriod"/>
            </a:pPr>
            <a:r>
              <a:rPr lang="en-US" dirty="0"/>
              <a:t>Action</a:t>
            </a:r>
          </a:p>
          <a:p>
            <a:pPr marL="800100" lvl="1" indent="-342900">
              <a:buFont typeface="+mj-lt"/>
              <a:buAutoNum type="arabicPeriod"/>
            </a:pPr>
            <a:r>
              <a:rPr lang="en-US" dirty="0"/>
              <a:t>Shooter</a:t>
            </a:r>
          </a:p>
          <a:p>
            <a:pPr marL="800100" lvl="1" indent="-342900">
              <a:buFont typeface="+mj-lt"/>
              <a:buAutoNum type="arabicPeriod"/>
            </a:pPr>
            <a:r>
              <a:rPr lang="en-US" dirty="0"/>
              <a:t>Sports</a:t>
            </a:r>
          </a:p>
          <a:p>
            <a:pPr marL="800100" lvl="1" indent="-342900">
              <a:buFont typeface="+mj-lt"/>
              <a:buAutoNum type="arabicPeriod"/>
            </a:pPr>
            <a:r>
              <a:rPr lang="en-US" dirty="0"/>
              <a:t>Role-Playing</a:t>
            </a:r>
          </a:p>
        </p:txBody>
      </p:sp>
    </p:spTree>
    <p:extLst>
      <p:ext uri="{BB962C8B-B14F-4D97-AF65-F5344CB8AC3E}">
        <p14:creationId xmlns:p14="http://schemas.microsoft.com/office/powerpoint/2010/main" val="7500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5623" y="128297"/>
            <a:ext cx="10018713" cy="965718"/>
          </a:xfrm>
        </p:spPr>
        <p:txBody>
          <a:bodyPr/>
          <a:lstStyle/>
          <a:p>
            <a:r>
              <a:rPr lang="en-US" dirty="0"/>
              <a:t>Recommendations </a:t>
            </a:r>
          </a:p>
        </p:txBody>
      </p:sp>
      <p:sp>
        <p:nvSpPr>
          <p:cNvPr id="6" name="Content Placeholder 5"/>
          <p:cNvSpPr>
            <a:spLocks noGrp="1"/>
          </p:cNvSpPr>
          <p:nvPr>
            <p:ph idx="1"/>
          </p:nvPr>
        </p:nvSpPr>
        <p:spPr>
          <a:xfrm>
            <a:off x="347894" y="1119673"/>
            <a:ext cx="6120137" cy="5393093"/>
          </a:xfrm>
        </p:spPr>
        <p:txBody>
          <a:bodyPr anchor="t">
            <a:normAutofit fontScale="92500" lnSpcReduction="10000"/>
          </a:bodyPr>
          <a:lstStyle/>
          <a:p>
            <a:r>
              <a:rPr lang="en-US" dirty="0"/>
              <a:t>Based on the analysis provided the recommended approach would be to allocate marketing dollars based on the market share by region in 2016. </a:t>
            </a:r>
          </a:p>
          <a:p>
            <a:r>
              <a:rPr lang="en-US" dirty="0"/>
              <a:t>In addition to looking at the percentage of global sales, I recommend allocating the marketing dollars based on the top four genres that make up the sales in 2016. </a:t>
            </a:r>
          </a:p>
          <a:p>
            <a:pPr lvl="1"/>
            <a:r>
              <a:rPr lang="en-US" dirty="0"/>
              <a:t>Action</a:t>
            </a:r>
          </a:p>
          <a:p>
            <a:pPr lvl="2"/>
            <a:r>
              <a:rPr lang="en-US" dirty="0"/>
              <a:t>Because the percentage of global sales are almost evenly distributed by regions, marketing dollars should be distributed equally among the three region. </a:t>
            </a:r>
          </a:p>
          <a:p>
            <a:pPr lvl="1"/>
            <a:r>
              <a:rPr lang="en-US" dirty="0"/>
              <a:t>Shooter</a:t>
            </a:r>
          </a:p>
          <a:p>
            <a:pPr lvl="2"/>
            <a:r>
              <a:rPr lang="en-US" dirty="0"/>
              <a:t>Invest marketing dollars in Northern America and Europe as they make up 83% of global sales</a:t>
            </a:r>
          </a:p>
          <a:p>
            <a:pPr lvl="1"/>
            <a:r>
              <a:rPr lang="en-US" dirty="0"/>
              <a:t>Sports</a:t>
            </a:r>
          </a:p>
          <a:p>
            <a:pPr lvl="2"/>
            <a:r>
              <a:rPr lang="en-US" dirty="0"/>
              <a:t>Invest marketing dollars and North American and Europe. I believe there’s an opportunity to expand market share in North America by investing in this genre. </a:t>
            </a:r>
          </a:p>
          <a:p>
            <a:pPr lvl="1"/>
            <a:r>
              <a:rPr lang="en-US" dirty="0"/>
              <a:t>Role-Playing</a:t>
            </a:r>
          </a:p>
          <a:p>
            <a:pPr lvl="2"/>
            <a:r>
              <a:rPr lang="en-US" dirty="0"/>
              <a:t>Japan has nearly 54% of market share. Continue to invest marketing dollars in this genre. </a:t>
            </a:r>
          </a:p>
          <a:p>
            <a:r>
              <a:rPr lang="en-US" dirty="0"/>
              <a:t>Other genres to consider in the future:</a:t>
            </a:r>
          </a:p>
          <a:p>
            <a:pPr lvl="1"/>
            <a:r>
              <a:rPr lang="en-US" dirty="0"/>
              <a:t>Fighting in all three markets. </a:t>
            </a:r>
          </a:p>
        </p:txBody>
      </p:sp>
      <p:graphicFrame>
        <p:nvGraphicFramePr>
          <p:cNvPr id="11" name="Diagram 10"/>
          <p:cNvGraphicFramePr/>
          <p:nvPr>
            <p:extLst>
              <p:ext uri="{D42A27DB-BD31-4B8C-83A1-F6EECF244321}">
                <p14:modId xmlns:p14="http://schemas.microsoft.com/office/powerpoint/2010/main" val="3950453810"/>
              </p:ext>
            </p:extLst>
          </p:nvPr>
        </p:nvGraphicFramePr>
        <p:xfrm>
          <a:off x="4912254" y="2316172"/>
          <a:ext cx="7837571" cy="335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ound Diagonal Corner Rectangle 11"/>
          <p:cNvSpPr/>
          <p:nvPr/>
        </p:nvSpPr>
        <p:spPr>
          <a:xfrm>
            <a:off x="6783238" y="1392518"/>
            <a:ext cx="4236098" cy="62515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Recommended Marketing Investment by Genre</a:t>
            </a:r>
          </a:p>
        </p:txBody>
      </p:sp>
    </p:spTree>
    <p:extLst>
      <p:ext uri="{BB962C8B-B14F-4D97-AF65-F5344CB8AC3E}">
        <p14:creationId xmlns:p14="http://schemas.microsoft.com/office/powerpoint/2010/main" val="70347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37"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532A08F-DBC7-4707-934B-0A701D6566B8}"/>
              </a:ext>
            </a:extLst>
          </p:cNvPr>
          <p:cNvSpPr>
            <a:spLocks noGrp="1"/>
          </p:cNvSpPr>
          <p:nvPr>
            <p:ph type="title"/>
          </p:nvPr>
        </p:nvSpPr>
        <p:spPr>
          <a:xfrm>
            <a:off x="1016004" y="539553"/>
            <a:ext cx="6196916" cy="5768658"/>
          </a:xfrm>
        </p:spPr>
        <p:txBody>
          <a:bodyPr vert="horz" lIns="91440" tIns="45720" rIns="91440" bIns="45720" rtlCol="0" anchor="ctr">
            <a:normAutofit/>
          </a:bodyPr>
          <a:lstStyle/>
          <a:p>
            <a:r>
              <a:rPr lang="en-US" sz="6000" dirty="0">
                <a:solidFill>
                  <a:srgbClr val="FFFFFF"/>
                </a:solidFill>
              </a:rPr>
              <a:t>Preparing for Influenza Season</a:t>
            </a:r>
          </a:p>
        </p:txBody>
      </p:sp>
    </p:spTree>
    <p:extLst>
      <p:ext uri="{BB962C8B-B14F-4D97-AF65-F5344CB8AC3E}">
        <p14:creationId xmlns:p14="http://schemas.microsoft.com/office/powerpoint/2010/main" val="323597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851B-8835-4850-BD20-FE0324382FC3}"/>
              </a:ext>
            </a:extLst>
          </p:cNvPr>
          <p:cNvSpPr>
            <a:spLocks noGrp="1"/>
          </p:cNvSpPr>
          <p:nvPr>
            <p:ph type="title"/>
          </p:nvPr>
        </p:nvSpPr>
        <p:spPr>
          <a:xfrm>
            <a:off x="218113" y="97829"/>
            <a:ext cx="10930855" cy="785311"/>
          </a:xfrm>
        </p:spPr>
        <p:txBody>
          <a:bodyPr>
            <a:normAutofit/>
          </a:bodyPr>
          <a:lstStyle/>
          <a:p>
            <a:r>
              <a:rPr lang="en-US" sz="2800" dirty="0"/>
              <a:t>Preparing for Influenza Season | Medical Staffing Analysis</a:t>
            </a:r>
          </a:p>
        </p:txBody>
      </p:sp>
      <p:sp>
        <p:nvSpPr>
          <p:cNvPr id="3" name="Content Placeholder 2">
            <a:extLst>
              <a:ext uri="{FF2B5EF4-FFF2-40B4-BE49-F238E27FC236}">
                <a16:creationId xmlns:a16="http://schemas.microsoft.com/office/drawing/2014/main" id="{80465A95-04EB-4CD7-B77B-91D61968DFEC}"/>
              </a:ext>
            </a:extLst>
          </p:cNvPr>
          <p:cNvSpPr>
            <a:spLocks noGrp="1"/>
          </p:cNvSpPr>
          <p:nvPr>
            <p:ph idx="1"/>
          </p:nvPr>
        </p:nvSpPr>
        <p:spPr>
          <a:xfrm>
            <a:off x="125834" y="1005815"/>
            <a:ext cx="10326848" cy="3682767"/>
          </a:xfrm>
        </p:spPr>
        <p:txBody>
          <a:bodyPr>
            <a:normAutofit/>
          </a:bodyPr>
          <a:lstStyle/>
          <a:p>
            <a:pPr marL="91440">
              <a:lnSpc>
                <a:spcPct val="170000"/>
              </a:lnSpc>
              <a:spcBef>
                <a:spcPts val="0"/>
              </a:spcBef>
              <a:spcAft>
                <a:spcPts val="0"/>
              </a:spcAft>
            </a:pPr>
            <a:r>
              <a:rPr lang="en-US" sz="1600" b="1" dirty="0"/>
              <a:t>Project Overview</a:t>
            </a:r>
            <a:endParaRPr lang="en-US" sz="1600" dirty="0"/>
          </a:p>
          <a:p>
            <a:pPr marL="365760" lvl="2">
              <a:lnSpc>
                <a:spcPct val="170000"/>
              </a:lnSpc>
              <a:spcBef>
                <a:spcPts val="0"/>
              </a:spcBef>
              <a:spcAft>
                <a:spcPts val="0"/>
              </a:spcAft>
            </a:pPr>
            <a:r>
              <a:rPr lang="en-US" sz="1300" b="1" dirty="0"/>
              <a:t>Motivation: </a:t>
            </a:r>
            <a:r>
              <a:rPr lang="en-US" sz="1300" dirty="0"/>
              <a:t>The United States has an influenza season where more people than usual suffer from the flu. Some people, particularly those in vulnerable populations, develop serious complications and end up in the hospital. Hospitals and clinics need additional staff to adequately treat these extra patients. The medical staffing agency provides this temporary staff.</a:t>
            </a:r>
          </a:p>
          <a:p>
            <a:pPr marL="365760" lvl="2">
              <a:lnSpc>
                <a:spcPct val="170000"/>
              </a:lnSpc>
              <a:spcBef>
                <a:spcPts val="0"/>
              </a:spcBef>
              <a:spcAft>
                <a:spcPts val="0"/>
              </a:spcAft>
            </a:pPr>
            <a:r>
              <a:rPr lang="en-US" sz="1300" b="1" dirty="0"/>
              <a:t>Objective: </a:t>
            </a:r>
            <a:r>
              <a:rPr lang="en-US" sz="1300" dirty="0"/>
              <a:t>Determine when to send staff, and how many, to each state.</a:t>
            </a:r>
          </a:p>
          <a:p>
            <a:pPr marL="365760" lvl="2">
              <a:lnSpc>
                <a:spcPct val="170000"/>
              </a:lnSpc>
              <a:spcBef>
                <a:spcPts val="0"/>
              </a:spcBef>
              <a:spcAft>
                <a:spcPts val="0"/>
              </a:spcAft>
            </a:pPr>
            <a:r>
              <a:rPr lang="en-US" sz="1300" b="1" dirty="0"/>
              <a:t>Scope: </a:t>
            </a:r>
            <a:r>
              <a:rPr lang="en-US" sz="1300" dirty="0"/>
              <a:t>The agency covers all hospitals in each of the 50 states of the United States, and the project will plan for the upcoming influenza season.</a:t>
            </a:r>
          </a:p>
          <a:p>
            <a:pPr marL="365760" lvl="2">
              <a:lnSpc>
                <a:spcPct val="170000"/>
              </a:lnSpc>
              <a:spcBef>
                <a:spcPts val="0"/>
              </a:spcBef>
              <a:spcAft>
                <a:spcPts val="0"/>
              </a:spcAft>
            </a:pPr>
            <a:r>
              <a:rPr lang="en-US" sz="1300" b="1" dirty="0"/>
              <a:t>Hypothesis:</a:t>
            </a:r>
            <a:r>
              <a:rPr lang="en-US" sz="1300" dirty="0"/>
              <a:t>. If a state has large numbers of vulnerable populations, then more patients will be admitted to the hospital due to influenza</a:t>
            </a:r>
          </a:p>
        </p:txBody>
      </p:sp>
      <p:sp>
        <p:nvSpPr>
          <p:cNvPr id="5" name="TextBox 4">
            <a:extLst>
              <a:ext uri="{FF2B5EF4-FFF2-40B4-BE49-F238E27FC236}">
                <a16:creationId xmlns:a16="http://schemas.microsoft.com/office/drawing/2014/main" id="{774425AC-718B-4D17-A752-F7AADAA65419}"/>
              </a:ext>
            </a:extLst>
          </p:cNvPr>
          <p:cNvSpPr txBox="1"/>
          <p:nvPr/>
        </p:nvSpPr>
        <p:spPr>
          <a:xfrm>
            <a:off x="373310" y="4231307"/>
            <a:ext cx="6102990" cy="861774"/>
          </a:xfrm>
          <a:prstGeom prst="rect">
            <a:avLst/>
          </a:prstGeom>
          <a:noFill/>
        </p:spPr>
        <p:txBody>
          <a:bodyPr wrap="square">
            <a:spAutoFit/>
          </a:bodyPr>
          <a:lstStyle/>
          <a:p>
            <a:pPr marR="0">
              <a:spcBef>
                <a:spcPts val="0"/>
              </a:spcBef>
              <a:spcAft>
                <a:spcPts val="0"/>
              </a:spcAft>
            </a:pPr>
            <a:r>
              <a:rPr lang="en-US" sz="1400" b="1" dirty="0">
                <a:effectLst/>
                <a:ea typeface="Times New Roman" panose="02020603050405020304" pitchFamily="18" charset="0"/>
                <a:cs typeface="Times New Roman" panose="02020603050405020304" pitchFamily="18" charset="0"/>
              </a:rPr>
              <a:t>Data Sets:</a:t>
            </a:r>
            <a:endParaRPr lang="en-US" sz="1400" dirty="0">
              <a:effectLst/>
              <a:ea typeface="Times New Roman" panose="02020603050405020304" pitchFamily="18" charset="0"/>
              <a:cs typeface="Times New Roman" panose="02020603050405020304" pitchFamily="18" charset="0"/>
            </a:endParaRPr>
          </a:p>
          <a:p>
            <a:pPr marL="342900" marR="0" lvl="0" indent="-342900">
              <a:spcBef>
                <a:spcPts val="0"/>
              </a:spcBef>
              <a:spcAft>
                <a:spcPts val="0"/>
              </a:spcAft>
              <a:buClr>
                <a:schemeClr val="accent1"/>
              </a:buClr>
              <a:buFont typeface="Symbol" panose="05050102010706020507" pitchFamily="18" charset="2"/>
              <a:buChar char=""/>
            </a:pPr>
            <a:r>
              <a:rPr lang="en-US" sz="1200" u="sng" dirty="0">
                <a:solidFill>
                  <a:srgbClr val="EE7B08"/>
                </a:solidFill>
                <a:effectLst/>
                <a:ea typeface="Times New Roman" panose="02020603050405020304" pitchFamily="18" charset="0"/>
                <a:cs typeface="Times New Roman" panose="02020603050405020304" pitchFamily="18" charset="0"/>
                <a:hlinkClick r:id="rId2"/>
              </a:rPr>
              <a:t>Influenza deaths</a:t>
            </a:r>
            <a:r>
              <a:rPr lang="en-US" sz="1200" dirty="0">
                <a:effectLst/>
                <a:ea typeface="Times New Roman" panose="02020603050405020304" pitchFamily="18" charset="0"/>
                <a:cs typeface="Times New Roman" panose="02020603050405020304" pitchFamily="18" charset="0"/>
              </a:rPr>
              <a:t> by geography, time, age, and gender</a:t>
            </a:r>
          </a:p>
          <a:p>
            <a:pPr marL="342900" marR="0" lvl="0" indent="-342900">
              <a:spcBef>
                <a:spcPts val="0"/>
              </a:spcBef>
              <a:spcAft>
                <a:spcPts val="0"/>
              </a:spcAft>
              <a:buClr>
                <a:schemeClr val="accent1"/>
              </a:buClr>
              <a:buFont typeface="Symbol" panose="05050102010706020507" pitchFamily="18" charset="2"/>
              <a:buChar char=""/>
            </a:pPr>
            <a:r>
              <a:rPr lang="en-US" sz="1200" u="sng" dirty="0">
                <a:solidFill>
                  <a:srgbClr val="EE7B08"/>
                </a:solidFill>
                <a:effectLst/>
                <a:ea typeface="Times New Roman" panose="02020603050405020304" pitchFamily="18" charset="0"/>
                <a:cs typeface="Times New Roman" panose="02020603050405020304" pitchFamily="18" charset="0"/>
                <a:hlinkClick r:id="rId3"/>
              </a:rPr>
              <a:t>Population data</a:t>
            </a:r>
            <a:r>
              <a:rPr lang="en-US" sz="1200" dirty="0">
                <a:effectLst/>
                <a:ea typeface="Times New Roman" panose="02020603050405020304" pitchFamily="18" charset="0"/>
                <a:cs typeface="Times New Roman" panose="02020603050405020304" pitchFamily="18" charset="0"/>
              </a:rPr>
              <a:t> by geography</a:t>
            </a:r>
            <a:endParaRPr lang="en-US" sz="1200" dirty="0">
              <a:ea typeface="Times New Roman" panose="02020603050405020304" pitchFamily="18" charset="0"/>
              <a:cs typeface="Times New Roman" panose="02020603050405020304" pitchFamily="18" charset="0"/>
            </a:endParaRPr>
          </a:p>
          <a:p>
            <a:pPr marL="342900" marR="0" lvl="0" indent="-342900">
              <a:spcBef>
                <a:spcPts val="0"/>
              </a:spcBef>
              <a:spcAft>
                <a:spcPts val="0"/>
              </a:spcAft>
              <a:buClr>
                <a:schemeClr val="accent1"/>
              </a:buClr>
              <a:buFont typeface="Symbol" panose="05050102010706020507" pitchFamily="18" charset="2"/>
              <a:buChar char=""/>
            </a:pPr>
            <a:r>
              <a:rPr lang="en-US" sz="1200" u="sng" dirty="0">
                <a:solidFill>
                  <a:srgbClr val="EE7B08"/>
                </a:solidFill>
                <a:effectLst/>
                <a:ea typeface="Times New Roman" panose="02020603050405020304" pitchFamily="18" charset="0"/>
                <a:cs typeface="Times New Roman" panose="02020603050405020304" pitchFamily="18" charset="0"/>
                <a:hlinkClick r:id="rId4"/>
              </a:rPr>
              <a:t>Counts of influenza laboratory test results</a:t>
            </a:r>
            <a:r>
              <a:rPr lang="en-US" sz="1200" dirty="0">
                <a:effectLst/>
                <a:ea typeface="Times New Roman" panose="02020603050405020304" pitchFamily="18" charset="0"/>
                <a:cs typeface="Times New Roman" panose="02020603050405020304" pitchFamily="18" charset="0"/>
              </a:rPr>
              <a:t> by state (survey</a:t>
            </a:r>
            <a:r>
              <a:rPr lang="en-US" sz="12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200" dirty="0"/>
          </a:p>
        </p:txBody>
      </p:sp>
      <p:pic>
        <p:nvPicPr>
          <p:cNvPr id="7" name="Picture 6" descr="Logo&#10;&#10;Description automatically generated">
            <a:extLst>
              <a:ext uri="{FF2B5EF4-FFF2-40B4-BE49-F238E27FC236}">
                <a16:creationId xmlns:a16="http://schemas.microsoft.com/office/drawing/2014/main" id="{2854B005-1C95-4F59-90BE-BB7E69C37F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0960" y="5605626"/>
            <a:ext cx="1092404" cy="614867"/>
          </a:xfrm>
          <a:prstGeom prst="rect">
            <a:avLst/>
          </a:prstGeom>
        </p:spPr>
      </p:pic>
      <p:sp>
        <p:nvSpPr>
          <p:cNvPr id="9" name="TextBox 8">
            <a:extLst>
              <a:ext uri="{FF2B5EF4-FFF2-40B4-BE49-F238E27FC236}">
                <a16:creationId xmlns:a16="http://schemas.microsoft.com/office/drawing/2014/main" id="{E42F09C0-4011-41F5-87ED-41344C224155}"/>
              </a:ext>
            </a:extLst>
          </p:cNvPr>
          <p:cNvSpPr txBox="1"/>
          <p:nvPr/>
        </p:nvSpPr>
        <p:spPr>
          <a:xfrm>
            <a:off x="6853803" y="5744508"/>
            <a:ext cx="3231158" cy="1015663"/>
          </a:xfrm>
          <a:prstGeom prst="rect">
            <a:avLst/>
          </a:prstGeom>
          <a:noFill/>
        </p:spPr>
        <p:txBody>
          <a:bodyPr wrap="square">
            <a:spAutoFit/>
          </a:bodyPr>
          <a:lstStyle/>
          <a:p>
            <a:pPr marL="171450" indent="-171450">
              <a:buClr>
                <a:schemeClr val="tx1">
                  <a:lumMod val="50000"/>
                  <a:lumOff val="50000"/>
                </a:schemeClr>
              </a:buClr>
              <a:buFont typeface="Wingdings" panose="05000000000000000000" pitchFamily="2" charset="2"/>
              <a:buChar char=""/>
            </a:pPr>
            <a:r>
              <a:rPr lang="en-US" sz="1200" dirty="0"/>
              <a:t>Data cleaning</a:t>
            </a:r>
          </a:p>
          <a:p>
            <a:pPr marL="171450" indent="-171450">
              <a:buClr>
                <a:schemeClr val="tx1">
                  <a:lumMod val="50000"/>
                  <a:lumOff val="50000"/>
                </a:schemeClr>
              </a:buClr>
              <a:buFont typeface="Wingdings" panose="05000000000000000000" pitchFamily="2" charset="2"/>
              <a:buChar char=""/>
            </a:pPr>
            <a:r>
              <a:rPr lang="en-US" sz="1200" dirty="0"/>
              <a:t>Data integration</a:t>
            </a:r>
          </a:p>
          <a:p>
            <a:pPr marL="171450" indent="-171450">
              <a:buClr>
                <a:schemeClr val="tx1">
                  <a:lumMod val="50000"/>
                  <a:lumOff val="50000"/>
                </a:schemeClr>
              </a:buClr>
              <a:buFont typeface="Wingdings" panose="05000000000000000000" pitchFamily="2" charset="2"/>
              <a:buChar char=""/>
            </a:pPr>
            <a:r>
              <a:rPr lang="en-US" sz="1200" dirty="0"/>
              <a:t>Data transformation</a:t>
            </a:r>
          </a:p>
          <a:p>
            <a:pPr marL="171450" indent="-171450">
              <a:buClr>
                <a:schemeClr val="tx1">
                  <a:lumMod val="50000"/>
                  <a:lumOff val="50000"/>
                </a:schemeClr>
              </a:buClr>
              <a:buFont typeface="Wingdings" panose="05000000000000000000" pitchFamily="2" charset="2"/>
              <a:buChar char=""/>
            </a:pPr>
            <a:r>
              <a:rPr lang="en-US" sz="1200" dirty="0"/>
              <a:t>Statistical hypothesis testing</a:t>
            </a:r>
          </a:p>
          <a:p>
            <a:pPr marL="171450" indent="-171450">
              <a:buClr>
                <a:schemeClr val="tx1">
                  <a:lumMod val="50000"/>
                  <a:lumOff val="50000"/>
                </a:schemeClr>
              </a:buClr>
              <a:buFont typeface="Wingdings" panose="05000000000000000000" pitchFamily="2" charset="2"/>
              <a:buChar char=""/>
            </a:pPr>
            <a:r>
              <a:rPr lang="en-US" sz="1200" dirty="0"/>
              <a:t>Storytelling in Tableau</a:t>
            </a:r>
          </a:p>
        </p:txBody>
      </p:sp>
      <p:pic>
        <p:nvPicPr>
          <p:cNvPr id="10" name="Picture 9" descr="A picture containing text, sign&#10;&#10;Description automatically generated">
            <a:extLst>
              <a:ext uri="{FF2B5EF4-FFF2-40B4-BE49-F238E27FC236}">
                <a16:creationId xmlns:a16="http://schemas.microsoft.com/office/drawing/2014/main" id="{2584C250-161D-43AF-B76B-F70485F93F1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231" b="90385" l="9231" r="93462">
                        <a14:foregroundMark x1="23077" y1="38077" x2="25385" y2="42308"/>
                        <a14:foregroundMark x1="27692" y1="50385" x2="27692" y2="50385"/>
                        <a14:foregroundMark x1="27692" y1="44615" x2="27692" y2="44615"/>
                        <a14:foregroundMark x1="28462" y1="50000" x2="28462" y2="50000"/>
                        <a14:foregroundMark x1="26538" y1="55000" x2="26538" y2="55000"/>
                        <a14:foregroundMark x1="30385" y1="53077" x2="30385" y2="53077"/>
                        <a14:foregroundMark x1="81154" y1="30769" x2="81154" y2="30769"/>
                        <a14:foregroundMark x1="80769" y1="41154" x2="80769" y2="41154"/>
                        <a14:foregroundMark x1="80769" y1="50000" x2="80769" y2="50000"/>
                        <a14:foregroundMark x1="81154" y1="61923" x2="81154" y2="61923"/>
                        <a14:foregroundMark x1="81923" y1="73846" x2="81923" y2="73846"/>
                        <a14:foregroundMark x1="93846" y1="72308" x2="93846" y2="72308"/>
                        <a14:foregroundMark x1="34615" y1="41154" x2="34615" y2="41154"/>
                        <a14:foregroundMark x1="52692" y1="9615" x2="52692" y2="9615"/>
                        <a14:foregroundMark x1="52692" y1="90769" x2="52692" y2="90769"/>
                        <a14:foregroundMark x1="9231" y1="70769" x2="9231" y2="70769"/>
                        <a14:foregroundMark x1="12692" y1="72692" x2="12692" y2="72692"/>
                        <a14:foregroundMark x1="24231" y1="60385" x2="24231" y2="60385"/>
                      </a14:backgroundRemoval>
                    </a14:imgEffect>
                  </a14:imgLayer>
                </a14:imgProps>
              </a:ext>
              <a:ext uri="{28A0092B-C50C-407E-A947-70E740481C1C}">
                <a14:useLocalDpi xmlns:a14="http://schemas.microsoft.com/office/drawing/2010/main" val="0"/>
              </a:ext>
            </a:extLst>
          </a:blip>
          <a:stretch>
            <a:fillRect/>
          </a:stretch>
        </p:blipFill>
        <p:spPr>
          <a:xfrm>
            <a:off x="4592735" y="6201438"/>
            <a:ext cx="370431" cy="370431"/>
          </a:xfrm>
          <a:prstGeom prst="rect">
            <a:avLst/>
          </a:prstGeom>
        </p:spPr>
      </p:pic>
      <p:sp>
        <p:nvSpPr>
          <p:cNvPr id="11" name="TextBox 10">
            <a:extLst>
              <a:ext uri="{FF2B5EF4-FFF2-40B4-BE49-F238E27FC236}">
                <a16:creationId xmlns:a16="http://schemas.microsoft.com/office/drawing/2014/main" id="{7B3C619C-C695-4A2A-8556-79E0FABFAF2D}"/>
              </a:ext>
            </a:extLst>
          </p:cNvPr>
          <p:cNvSpPr txBox="1"/>
          <p:nvPr/>
        </p:nvSpPr>
        <p:spPr>
          <a:xfrm>
            <a:off x="4407939" y="5436731"/>
            <a:ext cx="1352712" cy="307777"/>
          </a:xfrm>
          <a:prstGeom prst="rect">
            <a:avLst/>
          </a:prstGeom>
          <a:noFill/>
        </p:spPr>
        <p:txBody>
          <a:bodyPr wrap="square" rtlCol="0">
            <a:spAutoFit/>
          </a:bodyPr>
          <a:lstStyle/>
          <a:p>
            <a:pPr algn="ctr"/>
            <a:r>
              <a:rPr lang="en-US" sz="1400" b="1" dirty="0"/>
              <a:t>Tools</a:t>
            </a:r>
          </a:p>
        </p:txBody>
      </p:sp>
      <p:sp>
        <p:nvSpPr>
          <p:cNvPr id="12" name="TextBox 11">
            <a:extLst>
              <a:ext uri="{FF2B5EF4-FFF2-40B4-BE49-F238E27FC236}">
                <a16:creationId xmlns:a16="http://schemas.microsoft.com/office/drawing/2014/main" id="{439F5C46-E1A0-4D9A-83DD-E13976852D4A}"/>
              </a:ext>
            </a:extLst>
          </p:cNvPr>
          <p:cNvSpPr txBox="1"/>
          <p:nvPr/>
        </p:nvSpPr>
        <p:spPr>
          <a:xfrm>
            <a:off x="7107706" y="5409449"/>
            <a:ext cx="1644242" cy="307777"/>
          </a:xfrm>
          <a:prstGeom prst="rect">
            <a:avLst/>
          </a:prstGeom>
          <a:noFill/>
        </p:spPr>
        <p:txBody>
          <a:bodyPr wrap="square" rtlCol="0">
            <a:spAutoFit/>
          </a:bodyPr>
          <a:lstStyle/>
          <a:p>
            <a:pPr algn="ctr"/>
            <a:r>
              <a:rPr lang="en-US" sz="1400" b="1" dirty="0"/>
              <a:t>Skills</a:t>
            </a:r>
          </a:p>
        </p:txBody>
      </p:sp>
      <p:cxnSp>
        <p:nvCxnSpPr>
          <p:cNvPr id="13" name="Straight Connector 12">
            <a:extLst>
              <a:ext uri="{FF2B5EF4-FFF2-40B4-BE49-F238E27FC236}">
                <a16:creationId xmlns:a16="http://schemas.microsoft.com/office/drawing/2014/main" id="{4F2732A6-DF26-4A7A-AA8D-494B3C11933C}"/>
              </a:ext>
            </a:extLst>
          </p:cNvPr>
          <p:cNvCxnSpPr/>
          <p:nvPr/>
        </p:nvCxnSpPr>
        <p:spPr>
          <a:xfrm>
            <a:off x="444616" y="5279949"/>
            <a:ext cx="920289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8E2BD7-B661-47A6-8653-85EA7D68A9CB}"/>
              </a:ext>
            </a:extLst>
          </p:cNvPr>
          <p:cNvSpPr txBox="1"/>
          <p:nvPr/>
        </p:nvSpPr>
        <p:spPr>
          <a:xfrm>
            <a:off x="444616" y="5724385"/>
            <a:ext cx="3548544" cy="954107"/>
          </a:xfrm>
          <a:prstGeom prst="rect">
            <a:avLst/>
          </a:prstGeom>
          <a:noFill/>
        </p:spPr>
        <p:txBody>
          <a:bodyPr wrap="square">
            <a:spAutoFit/>
          </a:bodyPr>
          <a:lstStyle/>
          <a:p>
            <a:pPr marL="171450" indent="-171450">
              <a:buClr>
                <a:schemeClr val="accent1"/>
              </a:buClr>
              <a:buFont typeface="Arial" panose="020B0604020202020204" pitchFamily="34" charset="0"/>
              <a:buChar char="•"/>
            </a:pPr>
            <a:r>
              <a:rPr lang="en-US" sz="1000" dirty="0">
                <a:hlinkClick r:id="rId8">
                  <a:extLst>
                    <a:ext uri="{A12FA001-AC4F-418D-AE19-62706E023703}">
                      <ahyp:hlinkClr xmlns:ahyp="http://schemas.microsoft.com/office/drawing/2018/hyperlinkcolor" val="tx"/>
                    </a:ext>
                  </a:extLst>
                </a:hlinkClick>
              </a:rPr>
              <a:t>Tableau Presentation</a:t>
            </a:r>
          </a:p>
          <a:p>
            <a:pPr>
              <a:buClr>
                <a:schemeClr val="accent1"/>
              </a:buClr>
            </a:pPr>
            <a:r>
              <a:rPr lang="en-US" sz="800" dirty="0">
                <a:solidFill>
                  <a:srgbClr val="6B9F25"/>
                </a:solidFill>
                <a:hlinkClick r:id="rId8">
                  <a:extLst>
                    <a:ext uri="{A12FA001-AC4F-418D-AE19-62706E023703}">
                      <ahyp:hlinkClr xmlns:ahyp="http://schemas.microsoft.com/office/drawing/2018/hyperlinkcolor" val="tx"/>
                    </a:ext>
                  </a:extLst>
                </a:hlinkClick>
              </a:rPr>
              <a:t>https://public.tableau.com/app/profile/silvana5708/viz/InfluenzaDeathsbyYears-2_4/FinalProject2_9</a:t>
            </a:r>
            <a:r>
              <a:rPr lang="en-US" sz="800" dirty="0"/>
              <a:t> </a:t>
            </a:r>
          </a:p>
          <a:p>
            <a:pPr>
              <a:buClr>
                <a:schemeClr val="accent1"/>
              </a:buClr>
            </a:pPr>
            <a:endParaRPr lang="en-US" sz="1000" dirty="0"/>
          </a:p>
          <a:p>
            <a:pPr marL="171450" indent="-171450">
              <a:buClr>
                <a:schemeClr val="accent1"/>
              </a:buClr>
              <a:buFont typeface="Arial" panose="020B0604020202020204" pitchFamily="34" charset="0"/>
              <a:buChar char="•"/>
            </a:pPr>
            <a:r>
              <a:rPr lang="en-US" sz="1000" dirty="0">
                <a:hlinkClick r:id="rId9">
                  <a:extLst>
                    <a:ext uri="{A12FA001-AC4F-418D-AE19-62706E023703}">
                      <ahyp:hlinkClr xmlns:ahyp="http://schemas.microsoft.com/office/drawing/2018/hyperlinkcolor" val="tx"/>
                    </a:ext>
                  </a:extLst>
                </a:hlinkClick>
              </a:rPr>
              <a:t>Video Presentation</a:t>
            </a:r>
          </a:p>
          <a:p>
            <a:pPr>
              <a:buClr>
                <a:schemeClr val="accent1"/>
              </a:buClr>
            </a:pPr>
            <a:r>
              <a:rPr lang="en-US" sz="800" dirty="0">
                <a:solidFill>
                  <a:srgbClr val="6B9F25"/>
                </a:solidFill>
                <a:hlinkClick r:id="rId9">
                  <a:extLst>
                    <a:ext uri="{A12FA001-AC4F-418D-AE19-62706E023703}">
                      <ahyp:hlinkClr xmlns:ahyp="http://schemas.microsoft.com/office/drawing/2018/hyperlinkcolor" val="tx"/>
                    </a:ext>
                  </a:extLst>
                </a:hlinkClick>
              </a:rPr>
              <a:t>https://vimeo.com/627873776/0d91d71e43</a:t>
            </a:r>
            <a:r>
              <a:rPr lang="en-US" sz="800" dirty="0"/>
              <a:t> </a:t>
            </a:r>
          </a:p>
        </p:txBody>
      </p:sp>
      <p:sp>
        <p:nvSpPr>
          <p:cNvPr id="18" name="TextBox 17">
            <a:extLst>
              <a:ext uri="{FF2B5EF4-FFF2-40B4-BE49-F238E27FC236}">
                <a16:creationId xmlns:a16="http://schemas.microsoft.com/office/drawing/2014/main" id="{C10CFBCD-E288-42CD-A9D5-238143C02384}"/>
              </a:ext>
            </a:extLst>
          </p:cNvPr>
          <p:cNvSpPr txBox="1"/>
          <p:nvPr/>
        </p:nvSpPr>
        <p:spPr>
          <a:xfrm>
            <a:off x="1050033" y="5383627"/>
            <a:ext cx="1352712" cy="307777"/>
          </a:xfrm>
          <a:prstGeom prst="rect">
            <a:avLst/>
          </a:prstGeom>
          <a:noFill/>
        </p:spPr>
        <p:txBody>
          <a:bodyPr wrap="square" rtlCol="0">
            <a:spAutoFit/>
          </a:bodyPr>
          <a:lstStyle/>
          <a:p>
            <a:pPr algn="ctr"/>
            <a:r>
              <a:rPr lang="en-US" sz="1400" b="1" dirty="0"/>
              <a:t>Links</a:t>
            </a:r>
          </a:p>
        </p:txBody>
      </p:sp>
    </p:spTree>
    <p:extLst>
      <p:ext uri="{BB962C8B-B14F-4D97-AF65-F5344CB8AC3E}">
        <p14:creationId xmlns:p14="http://schemas.microsoft.com/office/powerpoint/2010/main" val="1641609176"/>
      </p:ext>
    </p:extLst>
  </p:cSld>
  <p:clrMapOvr>
    <a:masterClrMapping/>
  </p:clrMapOvr>
</p:sld>
</file>

<file path=ppt/theme/theme1.xml><?xml version="1.0" encoding="utf-8"?>
<a:theme xmlns:a="http://schemas.openxmlformats.org/drawingml/2006/main" name="Vie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343</TotalTime>
  <Words>2517</Words>
  <Application>Microsoft Office PowerPoint</Application>
  <PresentationFormat>Widescreen</PresentationFormat>
  <Paragraphs>270</Paragraphs>
  <Slides>31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ArialMT</vt:lpstr>
      <vt:lpstr>Bell MT</vt:lpstr>
      <vt:lpstr>Calibri</vt:lpstr>
      <vt:lpstr>Century Schoolbook</vt:lpstr>
      <vt:lpstr>Roboto-Regular</vt:lpstr>
      <vt:lpstr>Symbol</vt:lpstr>
      <vt:lpstr>Tableau Semibold</vt:lpstr>
      <vt:lpstr>Wingdings</vt:lpstr>
      <vt:lpstr>Wingdings 2</vt:lpstr>
      <vt:lpstr>Wingdings 3</vt:lpstr>
      <vt:lpstr>View</vt:lpstr>
      <vt:lpstr>Data Analytics Portfolio</vt:lpstr>
      <vt:lpstr>PowerPoint Presentation</vt:lpstr>
      <vt:lpstr>GameCo. </vt:lpstr>
      <vt:lpstr>GameCo. | Video Game Sales Analysis </vt:lpstr>
      <vt:lpstr>Regional Sales by Units – 80% drop in global sales</vt:lpstr>
      <vt:lpstr>2016 Top Global Sales </vt:lpstr>
      <vt:lpstr>Recommendations </vt:lpstr>
      <vt:lpstr>Preparing for Influenza Season</vt:lpstr>
      <vt:lpstr>Preparing for Influenza Season | Medical Staffing Analysis</vt:lpstr>
      <vt:lpstr>How Many Patients have Been Admitted in the last two Years? </vt:lpstr>
      <vt:lpstr>Relationship between deaths and vulnerable populations</vt:lpstr>
      <vt:lpstr>Recommendations for Staffing Allocation</vt:lpstr>
      <vt:lpstr>Recommendations for vulnerable populations </vt:lpstr>
      <vt:lpstr>Rockbuster Stealth</vt:lpstr>
      <vt:lpstr>Rockbuster Stealth |Online Video Rental Analysis </vt:lpstr>
      <vt:lpstr>Customers by Country</vt:lpstr>
      <vt:lpstr>Top 5 customers</vt:lpstr>
      <vt:lpstr>Recommendations</vt:lpstr>
      <vt:lpstr>Instacart</vt:lpstr>
      <vt:lpstr>Instacart | Online Grocery Sales Analysis</vt:lpstr>
      <vt:lpstr>The sales team needs to know what the busiest days of the week and hours of the day are in order to schedule ads at times when there are fewer orders.</vt:lpstr>
      <vt:lpstr>Are there differences in ordering habits based on a customer’s region and status?</vt:lpstr>
      <vt:lpstr>Recommendations</vt:lpstr>
      <vt:lpstr>U.S. Regional Sales Analysis</vt:lpstr>
      <vt:lpstr>U.S. Regional Sales Analysis </vt:lpstr>
      <vt:lpstr>Exploratory  Analysis</vt:lpstr>
      <vt:lpstr>Regional Sales</vt:lpstr>
      <vt:lpstr>Distribution Channels</vt:lpstr>
      <vt:lpstr>Historical Sales by Products</vt:lpstr>
      <vt:lpstr>Recommendations and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Portfolio</dc:title>
  <dc:creator>Gutierrez, Silvana</dc:creator>
  <cp:lastModifiedBy>Gutierrez, Silvana</cp:lastModifiedBy>
  <cp:revision>10</cp:revision>
  <dcterms:created xsi:type="dcterms:W3CDTF">2022-01-21T04:08:33Z</dcterms:created>
  <dcterms:modified xsi:type="dcterms:W3CDTF">2022-02-26T07:26:35Z</dcterms:modified>
</cp:coreProperties>
</file>